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8"/>
  </p:notesMasterIdLst>
  <p:sldIdLst>
    <p:sldId id="256" r:id="rId2"/>
    <p:sldId id="257" r:id="rId3"/>
    <p:sldId id="262" r:id="rId4"/>
    <p:sldId id="260" r:id="rId5"/>
    <p:sldId id="263" r:id="rId6"/>
    <p:sldId id="264" r:id="rId7"/>
    <p:sldId id="310" r:id="rId8"/>
    <p:sldId id="265" r:id="rId9"/>
    <p:sldId id="267" r:id="rId10"/>
    <p:sldId id="309" r:id="rId11"/>
    <p:sldId id="266" r:id="rId12"/>
    <p:sldId id="261" r:id="rId13"/>
    <p:sldId id="258" r:id="rId14"/>
    <p:sldId id="259" r:id="rId15"/>
    <p:sldId id="268" r:id="rId16"/>
    <p:sldId id="269" r:id="rId17"/>
    <p:sldId id="270" r:id="rId18"/>
    <p:sldId id="273" r:id="rId19"/>
    <p:sldId id="272" r:id="rId20"/>
    <p:sldId id="271" r:id="rId21"/>
    <p:sldId id="311" r:id="rId22"/>
    <p:sldId id="279" r:id="rId23"/>
    <p:sldId id="280" r:id="rId24"/>
    <p:sldId id="276" r:id="rId25"/>
    <p:sldId id="291" r:id="rId26"/>
    <p:sldId id="289" r:id="rId27"/>
    <p:sldId id="278" r:id="rId28"/>
    <p:sldId id="287" r:id="rId29"/>
    <p:sldId id="299" r:id="rId30"/>
    <p:sldId id="300" r:id="rId31"/>
    <p:sldId id="294" r:id="rId32"/>
    <p:sldId id="302" r:id="rId33"/>
    <p:sldId id="297" r:id="rId34"/>
    <p:sldId id="303" r:id="rId35"/>
    <p:sldId id="306" r:id="rId36"/>
    <p:sldId id="305" r:id="rId37"/>
    <p:sldId id="304" r:id="rId38"/>
    <p:sldId id="298" r:id="rId39"/>
    <p:sldId id="301" r:id="rId40"/>
    <p:sldId id="290" r:id="rId41"/>
    <p:sldId id="285" r:id="rId42"/>
    <p:sldId id="282" r:id="rId43"/>
    <p:sldId id="283" r:id="rId44"/>
    <p:sldId id="281" r:id="rId45"/>
    <p:sldId id="307" r:id="rId46"/>
    <p:sldId id="292" r:id="rId4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3118"/>
    <a:srgbClr val="C75101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6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A4659E0-2B1A-4EB1-AB39-AAEC7E7F4ECC}" type="datetimeFigureOut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C37-4FFF-4278-8D4E-01DF0169C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A6AB3B2-3776-49EA-AC5F-92EBCD677D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C1FA0-B760-41E4-A447-0B06DD876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CA24F-0DD3-4CB2-B3F8-E9B51CE195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870BC-DA73-411B-889C-2DFAB6978E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FCC02-5F07-4BF5-9254-12148BC75F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92EDD-C60C-4998-83CA-524B67B393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6F844-D63F-41DD-ADF8-63A7879E57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1E29A-97F2-447B-8B9A-D771D30D62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EDD83-387D-4D8A-AB39-5B0EC8DCB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266F2-80C5-4D08-A8A9-D991791F9E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7E281-9FD0-48AE-BD19-218692B6B6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1E9996D1-5CF4-473D-9E8F-87A87F81D6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1" r:id="rId5"/>
    <p:sldLayoutId id="2147483680" r:id="rId6"/>
    <p:sldLayoutId id="2147483679" r:id="rId7"/>
    <p:sldLayoutId id="2147483686" r:id="rId8"/>
    <p:sldLayoutId id="2147483687" r:id="rId9"/>
    <p:sldLayoutId id="2147483678" r:id="rId10"/>
    <p:sldLayoutId id="2147483677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FEC3AE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B32C16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B32C16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" Target="slide10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chelsi.ru/uploads/posts/2010-04/1271664268_1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\&#1052;&#1086;&#1080;%20&#1076;&#1086;&#1082;&#1091;&#1084;&#1077;&#1085;&#1090;&#1099;\&#1053;&#1040;&#1058;&#1040;&#1064;&#1040;%20-%20&#1076;.%20&#1089;\&#1087;&#1088;&#1077;&#1079;&#1077;&#1085;&#1090;&#1072;&#1094;&#1080;&#1080;%20&#1076;&#1083;&#1103;%20&#1076;&#1089;\georg_lenta\&#1086;&#1090;&#1088;&#1099;&#1074;&#1086;&#1082;%20&#1080;&#1079;%20&#1087;&#1077;&#1089;&#1085;&#1080;%20&#1044;&#1077;&#1085;&#1100;%20&#1055;&#1086;&#1073;&#1077;&#1076;&#1099;.mp3" TargetMode="Externa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://img0.liveinternet.ru/images/attach/b/2/24/439/24439980_1945_41.jpg" TargetMode="External"/><Relationship Id="rId13" Type="http://schemas.openxmlformats.org/officeDocument/2006/relationships/hyperlink" Target="http://www.from-ua.com/upload/16ec105fa766e56.jpg" TargetMode="External"/><Relationship Id="rId18" Type="http://schemas.openxmlformats.org/officeDocument/2006/relationships/hyperlink" Target="http://stat18.privet.ru/lr/0a12a7390cad4ab1d5a3118a9f1877fa" TargetMode="External"/><Relationship Id="rId3" Type="http://schemas.openxmlformats.org/officeDocument/2006/relationships/hyperlink" Target="http://ruslangoncharuk.clan.su/St.Georgeribbon2.jpg" TargetMode="External"/><Relationship Id="rId21" Type="http://schemas.openxmlformats.org/officeDocument/2006/relationships/hyperlink" Target="http://www.perekop.info/wp-content/uploads/victory-day-2008.jpg" TargetMode="External"/><Relationship Id="rId7" Type="http://schemas.openxmlformats.org/officeDocument/2006/relationships/hyperlink" Target="http://zorile.ro/ro/images/stories/eto.jpg" TargetMode="External"/><Relationship Id="rId12" Type="http://schemas.openxmlformats.org/officeDocument/2006/relationships/hyperlink" Target="http://img.nr2.ru/pict/arts1/06/57/65752.jpg" TargetMode="External"/><Relationship Id="rId17" Type="http://schemas.openxmlformats.org/officeDocument/2006/relationships/hyperlink" Target="http://im6-tub.yandex.net/i?id=102251588-10-24" TargetMode="External"/><Relationship Id="rId2" Type="http://schemas.openxmlformats.org/officeDocument/2006/relationships/hyperlink" Target="http://img13.nnm.ru/6/b/5/e/b/266df251355b5d02f36a4bd2168_prev.jpg" TargetMode="External"/><Relationship Id="rId16" Type="http://schemas.openxmlformats.org/officeDocument/2006/relationships/hyperlink" Target="http://stat18.privet.ru/lr/0a12af6be85c091901562c4307381125" TargetMode="External"/><Relationship Id="rId20" Type="http://schemas.openxmlformats.org/officeDocument/2006/relationships/hyperlink" Target="http://russianwinter.rian.ru/images/3996/42/39964253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brazovanie-guk.3dn.ru/New/0805101.jpg" TargetMode="External"/><Relationship Id="rId11" Type="http://schemas.openxmlformats.org/officeDocument/2006/relationships/hyperlink" Target="http://s44.radikal.ru/i103/0905/f0/75d836ce5e30.jpg" TargetMode="External"/><Relationship Id="rId5" Type="http://schemas.openxmlformats.org/officeDocument/2006/relationships/hyperlink" Target="http://content.foto.mail.ru/mail/lapochka_mashuly/_blogs/i-364.jpg" TargetMode="External"/><Relationship Id="rId15" Type="http://schemas.openxmlformats.org/officeDocument/2006/relationships/hyperlink" Target="http://www.yuga.ru/media/voina_glavnaja.jpg" TargetMode="External"/><Relationship Id="rId23" Type="http://schemas.openxmlformats.org/officeDocument/2006/relationships/hyperlink" Target="http://i053.radikal.ru/1005/48/717a3431e4a3.jpg" TargetMode="External"/><Relationship Id="rId10" Type="http://schemas.openxmlformats.org/officeDocument/2006/relationships/hyperlink" Target="http://stat18.privet.ru/lr/0a12e8376208d171663a0702984215f3" TargetMode="External"/><Relationship Id="rId19" Type="http://schemas.openxmlformats.org/officeDocument/2006/relationships/hyperlink" Target="http://komionline.ru/images/pobeda2009_06.jpg" TargetMode="External"/><Relationship Id="rId4" Type="http://schemas.openxmlformats.org/officeDocument/2006/relationships/hyperlink" Target="http://hdwallz.ru/wallpapers/originals/145/9_maya_den_pobedy_i_georgievskaya_le_1920x1200_4973.jpg" TargetMode="External"/><Relationship Id="rId9" Type="http://schemas.openxmlformats.org/officeDocument/2006/relationships/hyperlink" Target="http://stat17.privet.ru/lr/091372548020fb1e9c9d4fdc1fdd623e" TargetMode="External"/><Relationship Id="rId14" Type="http://schemas.openxmlformats.org/officeDocument/2006/relationships/hyperlink" Target="http://gorod.dp.ua/photo/2007/k/kravchenko_valery/Veterany.jpg" TargetMode="External"/><Relationship Id="rId22" Type="http://schemas.openxmlformats.org/officeDocument/2006/relationships/hyperlink" Target="http://de.trinixy.ru/pics3/20080508/victory_19.jpg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les.spb.ru/images/georg-lentochka.jpg" TargetMode="External"/><Relationship Id="rId13" Type="http://schemas.openxmlformats.org/officeDocument/2006/relationships/hyperlink" Target="http://dic.academic.ru/pictures/wiki/files/66/Boris_Yeltsin-2.jpg" TargetMode="External"/><Relationship Id="rId18" Type="http://schemas.openxmlformats.org/officeDocument/2006/relationships/hyperlink" Target="http://www.aif.ru/application/public/dontknow/283/97a305eb5bf20bc5c193c1ef09755f5f_big.jpg" TargetMode="External"/><Relationship Id="rId3" Type="http://schemas.openxmlformats.org/officeDocument/2006/relationships/hyperlink" Target="http://s48.radikal.ru/i120/0905/1d/088162170019.jpg" TargetMode="External"/><Relationship Id="rId7" Type="http://schemas.openxmlformats.org/officeDocument/2006/relationships/hyperlink" Target="http://www.youla-la.com/42619_20080424100238.jpg" TargetMode="External"/><Relationship Id="rId12" Type="http://schemas.openxmlformats.org/officeDocument/2006/relationships/hyperlink" Target="http://demiart.ru/forum/uploads7/post-1800122-1298457329.jpg" TargetMode="External"/><Relationship Id="rId17" Type="http://schemas.openxmlformats.org/officeDocument/2006/relationships/hyperlink" Target="http://orden-pobeda.ru/pic/8b.jpg" TargetMode="External"/><Relationship Id="rId2" Type="http://schemas.openxmlformats.org/officeDocument/2006/relationships/hyperlink" Target="http://s06.radikal.ru/i179/1005/99/847403873a50.jpg" TargetMode="External"/><Relationship Id="rId16" Type="http://schemas.openxmlformats.org/officeDocument/2006/relationships/hyperlink" Target="http://www.shop-for-man.ru/upload/iblock/919/9195b2db8344b5e3403610bae668fb4d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av.oren.ru/arhiv/-asnenskij-vestnik-no-50-04-05-2010-g/orden+georg_lenta.jpg" TargetMode="External"/><Relationship Id="rId11" Type="http://schemas.openxmlformats.org/officeDocument/2006/relationships/hyperlink" Target="http://i.focus.ua/img/a/4/6/43864.gif?1244624377" TargetMode="External"/><Relationship Id="rId5" Type="http://schemas.openxmlformats.org/officeDocument/2006/relationships/hyperlink" Target="http://s50.radikal.ru/i127/0908/6f/8e63316d7048.jpg" TargetMode="External"/><Relationship Id="rId15" Type="http://schemas.openxmlformats.org/officeDocument/2006/relationships/hyperlink" Target="http://festival.1september.ru/files/articles/50/5061/506138/img2.jpg" TargetMode="External"/><Relationship Id="rId10" Type="http://schemas.openxmlformats.org/officeDocument/2006/relationships/hyperlink" Target="http://srs-market.ru/data/student.png" TargetMode="External"/><Relationship Id="rId4" Type="http://schemas.openxmlformats.org/officeDocument/2006/relationships/hyperlink" Target="http://www.nezabarom.ua/UserFiles/Image/KHARKOV/9%20may.jpg" TargetMode="External"/><Relationship Id="rId9" Type="http://schemas.openxmlformats.org/officeDocument/2006/relationships/hyperlink" Target="http://cs9947.vkontakte.ru/g14689964/a_7d0d4691.jpg" TargetMode="External"/><Relationship Id="rId14" Type="http://schemas.openxmlformats.org/officeDocument/2006/relationships/hyperlink" Target="http://i012.radikal.ru/0805/e7/8eaa8dbae0ee.jpg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://valenik.narod.ru/vsesvit/vidvs/n/n2/n2v3n2.jpg" TargetMode="External"/><Relationship Id="rId13" Type="http://schemas.openxmlformats.org/officeDocument/2006/relationships/hyperlink" Target="http://img.beta.rian.ru/images/22540/63/225406322.jpg" TargetMode="External"/><Relationship Id="rId18" Type="http://schemas.openxmlformats.org/officeDocument/2006/relationships/hyperlink" Target="http://shkolazhizni.ru/img/content/i27/27335_or.jpg" TargetMode="External"/><Relationship Id="rId3" Type="http://schemas.openxmlformats.org/officeDocument/2006/relationships/hyperlink" Target="http://faleristika.net.ru/myalbum/photos/78.jpg" TargetMode="External"/><Relationship Id="rId7" Type="http://schemas.openxmlformats.org/officeDocument/2006/relationships/hyperlink" Target="http://shkolazhizni.ru/img/content/i27/27329_or.jpg" TargetMode="External"/><Relationship Id="rId12" Type="http://schemas.openxmlformats.org/officeDocument/2006/relationships/hyperlink" Target="http://www.molgvardia.ru/files/mg_regions/UAO_georgievska_lentochka_30_apr_1.JPG" TargetMode="External"/><Relationship Id="rId17" Type="http://schemas.openxmlformats.org/officeDocument/2006/relationships/hyperlink" Target="http://upload.wikimedia.org/wikipedia/commons/thumb/e/e7/Kramskoy_Alexander_III.jpg/420px" TargetMode="External"/><Relationship Id="rId2" Type="http://schemas.openxmlformats.org/officeDocument/2006/relationships/hyperlink" Target="http://s42.radikal.ru/i097/1005/11/32d87c07b0cd.jpg" TargetMode="External"/><Relationship Id="rId16" Type="http://schemas.openxmlformats.org/officeDocument/2006/relationships/hyperlink" Target="http://upload.wikimedia.org/wikipedia/commons/thumb/3/30/Dragonne_1.jpg/501px-Dragonne_1.jpg" TargetMode="External"/><Relationship Id="rId20" Type="http://schemas.openxmlformats.org/officeDocument/2006/relationships/hyperlink" Target="http://www.coollady.ru/puc/5/9maya/1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orod.tomsk.ru/i/u/6283/ImperRjman_43.jpg" TargetMode="External"/><Relationship Id="rId11" Type="http://schemas.openxmlformats.org/officeDocument/2006/relationships/hyperlink" Target="http://img.beta.rian.ru/images/16913/56/169135690.jpg" TargetMode="External"/><Relationship Id="rId5" Type="http://schemas.openxmlformats.org/officeDocument/2006/relationships/hyperlink" Target="http://altfast.ru/uploads/posts/2008-05/1210287424_grglent03.gif" TargetMode="External"/><Relationship Id="rId15" Type="http://schemas.openxmlformats.org/officeDocument/2006/relationships/hyperlink" Target="http://blog.webmoskva.ru/img/pictures/wr_forum/3738735/img_3738735_0.jpg" TargetMode="External"/><Relationship Id="rId10" Type="http://schemas.openxmlformats.org/officeDocument/2006/relationships/hyperlink" Target="http://www.rusawards.ru/russia/005%20stgeorgy/kutuzov.jpg" TargetMode="External"/><Relationship Id="rId19" Type="http://schemas.openxmlformats.org/officeDocument/2006/relationships/hyperlink" Target="http://www.rusawards.ru/russia/005%20stgeorgy/lenta.gif" TargetMode="External"/><Relationship Id="rId4" Type="http://schemas.openxmlformats.org/officeDocument/2006/relationships/hyperlink" Target="http://altfast.ru/uploads/posts/2008-05/1210287309_grglent01.gif" TargetMode="External"/><Relationship Id="rId9" Type="http://schemas.openxmlformats.org/officeDocument/2006/relationships/hyperlink" Target="http://www.museum.ru/1812/Library/Ermolov/pic/ermolov07l.jpg" TargetMode="External"/><Relationship Id="rId14" Type="http://schemas.openxmlformats.org/officeDocument/2006/relationships/hyperlink" Target="http://www.sibagrogroup.ru/social-responsibility/georgievskaya-lentochka/img_5947-big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5918" y="1285860"/>
            <a:ext cx="7643834" cy="6143644"/>
          </a:xfrm>
        </p:spPr>
        <p:txBody>
          <a:bodyPr>
            <a:normAutofit fontScale="85000" lnSpcReduction="2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200" b="1" dirty="0" smtClean="0">
                <a:ln>
                  <a:solidFill>
                    <a:schemeClr val="tx1"/>
                  </a:solidFill>
                </a:ln>
                <a:solidFill>
                  <a:srgbClr val="8C3118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«Георгиевская ленточка» 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5200" b="1" dirty="0" smtClean="0">
                <a:ln>
                  <a:solidFill>
                    <a:schemeClr val="tx1"/>
                  </a:solidFill>
                </a:ln>
                <a:solidFill>
                  <a:srgbClr val="8C3118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символ памяти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5200" b="1" dirty="0" smtClean="0">
              <a:ln>
                <a:solidFill>
                  <a:schemeClr val="tx1"/>
                </a:solidFill>
              </a:ln>
              <a:solidFill>
                <a:srgbClr val="8C3118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5200" b="1" dirty="0" smtClean="0">
              <a:ln>
                <a:solidFill>
                  <a:schemeClr val="tx1"/>
                </a:solidFill>
              </a:ln>
              <a:solidFill>
                <a:srgbClr val="8C3118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200" b="1" dirty="0" smtClean="0">
                <a:ln>
                  <a:solidFill>
                    <a:schemeClr val="tx1"/>
                  </a:solidFill>
                </a:ln>
                <a:solidFill>
                  <a:srgbClr val="8C3118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5200" b="1" dirty="0" smtClean="0">
              <a:ln>
                <a:solidFill>
                  <a:schemeClr val="tx1"/>
                </a:solidFill>
              </a:ln>
              <a:solidFill>
                <a:srgbClr val="8C3118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200" b="1" dirty="0" smtClean="0">
                <a:ln>
                  <a:solidFill>
                    <a:schemeClr val="tx1"/>
                  </a:solidFill>
                </a:ln>
                <a:solidFill>
                  <a:srgbClr val="8C3118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Великой Победы 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5200" b="1" dirty="0" smtClean="0">
                <a:ln>
                  <a:solidFill>
                    <a:schemeClr val="tx1"/>
                  </a:solidFill>
                </a:ln>
                <a:solidFill>
                  <a:srgbClr val="8C3118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9 мая 1945 года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800" b="1" dirty="0" smtClean="0">
              <a:ln>
                <a:solidFill>
                  <a:schemeClr val="tx1"/>
                </a:solidFill>
              </a:ln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800" b="1" dirty="0" smtClean="0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 </a:t>
            </a:r>
            <a:endParaRPr lang="ru-RU" sz="4800" b="1" dirty="0">
              <a:ln>
                <a:solidFill>
                  <a:schemeClr val="tx1"/>
                </a:solidFill>
              </a:ln>
              <a:solidFill>
                <a:schemeClr val="accent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63" y="500063"/>
            <a:ext cx="5429250" cy="5715000"/>
          </a:xfrm>
        </p:spPr>
        <p:txBody>
          <a:bodyPr>
            <a:normAutofit/>
          </a:bodyPr>
          <a:lstStyle/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rgbClr val="C00000"/>
                </a:solidFill>
              </a:rPr>
              <a:t>Георгиевская </a:t>
            </a:r>
            <a:r>
              <a:rPr lang="ru-RU" sz="3600" b="1" dirty="0" smtClean="0">
                <a:solidFill>
                  <a:srgbClr val="C00000"/>
                </a:solidFill>
              </a:rPr>
              <a:t>лента</a:t>
            </a: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C00000"/>
                </a:solidFill>
              </a:rPr>
              <a:t>— </a:t>
            </a:r>
            <a:r>
              <a:rPr lang="ru-RU" sz="2800" b="1" dirty="0" smtClean="0">
                <a:solidFill>
                  <a:srgbClr val="C00000"/>
                </a:solidFill>
              </a:rPr>
              <a:t>это двухцветная лента</a:t>
            </a: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 к </a:t>
            </a:r>
            <a:r>
              <a:rPr lang="ru-RU" sz="2800" b="1" dirty="0">
                <a:solidFill>
                  <a:srgbClr val="C00000"/>
                </a:solidFill>
              </a:rPr>
              <a:t>ордену Святого Георгия, которая с незначительными изменениями вошла в </a:t>
            </a:r>
            <a:r>
              <a:rPr lang="ru-RU" sz="2800" b="1" dirty="0" smtClean="0">
                <a:solidFill>
                  <a:srgbClr val="C00000"/>
                </a:solidFill>
              </a:rPr>
              <a:t>наградную </a:t>
            </a:r>
            <a:r>
              <a:rPr lang="ru-RU" sz="2800" b="1" dirty="0">
                <a:solidFill>
                  <a:srgbClr val="C00000"/>
                </a:solidFill>
              </a:rPr>
              <a:t>систему под названием 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«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</a:rPr>
              <a:t>Гвардейской ленты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», </a:t>
            </a: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как </a:t>
            </a:r>
            <a:r>
              <a:rPr lang="ru-RU" sz="2800" b="1" dirty="0">
                <a:solidFill>
                  <a:srgbClr val="C00000"/>
                </a:solidFill>
              </a:rPr>
              <a:t>особого знака отличия.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7" name="Picture 4" descr="http://www.rusawards.ru/russia/005%20stgeorgy/lenta.gi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072188" y="500063"/>
            <a:ext cx="2428875" cy="5634037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625" y="214313"/>
            <a:ext cx="8501063" cy="2714625"/>
          </a:xfrm>
        </p:spPr>
        <p:txBody>
          <a:bodyPr>
            <a:normAutofit lnSpcReduction="10000"/>
          </a:bodyPr>
          <a:lstStyle/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>
                <a:solidFill>
                  <a:srgbClr val="C00000"/>
                </a:solidFill>
              </a:rPr>
              <a:t>Орден </a:t>
            </a:r>
            <a:r>
              <a:rPr lang="ru-RU" sz="2800" b="1" dirty="0" smtClean="0">
                <a:solidFill>
                  <a:srgbClr val="C00000"/>
                </a:solidFill>
              </a:rPr>
              <a:t>Святого Георгия </a:t>
            </a:r>
            <a:r>
              <a:rPr lang="ru-RU" sz="2800" b="1" dirty="0">
                <a:solidFill>
                  <a:srgbClr val="C00000"/>
                </a:solidFill>
              </a:rPr>
              <a:t>был учрежден 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в </a:t>
            </a:r>
            <a:r>
              <a:rPr lang="ru-RU" sz="2800" b="1" dirty="0">
                <a:solidFill>
                  <a:srgbClr val="C00000"/>
                </a:solidFill>
              </a:rPr>
              <a:t>1769 году</a:t>
            </a:r>
            <a:r>
              <a:rPr lang="ru-RU" sz="2800" b="1" dirty="0" smtClean="0">
                <a:solidFill>
                  <a:srgbClr val="C00000"/>
                </a:solidFill>
              </a:rPr>
              <a:t>. </a:t>
            </a: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По статусу он давался только за конкретные подвиги в военное время. </a:t>
            </a: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Это </a:t>
            </a:r>
            <a:r>
              <a:rPr lang="ru-RU" sz="2800" b="1" dirty="0">
                <a:solidFill>
                  <a:srgbClr val="C00000"/>
                </a:solidFill>
              </a:rPr>
              <a:t>была исключительная воинская награда</a:t>
            </a:r>
            <a:r>
              <a:rPr lang="ru-RU" sz="2800" dirty="0"/>
              <a:t>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8" name="Picture 2" descr="http://shkolazhizni.ru/img/content/i27/27335_or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488" y="2714620"/>
            <a:ext cx="3714776" cy="38025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785813" y="273050"/>
            <a:ext cx="8072437" cy="244157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rgbClr val="C00000"/>
                </a:solidFill>
              </a:rPr>
              <a:t>"тем, кои… отличили себя особливым каким мужественным поступком или подали мудрые и для нашей воинской службы полезные советы".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7410" name="Прямоугольник 5"/>
          <p:cNvSpPr>
            <a:spLocks noChangeArrowheads="1"/>
          </p:cNvSpPr>
          <p:nvPr/>
        </p:nvSpPr>
        <p:spPr bwMode="auto">
          <a:xfrm>
            <a:off x="285750" y="5643563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</a:rPr>
              <a:t>Кавалер ордена Св.Георгия I ст. генерал-фельдмаршал М.И.Кутузов</a:t>
            </a:r>
          </a:p>
        </p:txBody>
      </p:sp>
      <p:sp>
        <p:nvSpPr>
          <p:cNvPr id="17411" name="Прямоугольник 8"/>
          <p:cNvSpPr>
            <a:spLocks noChangeArrowheads="1"/>
          </p:cNvSpPr>
          <p:nvPr/>
        </p:nvSpPr>
        <p:spPr bwMode="auto">
          <a:xfrm>
            <a:off x="4572000" y="571500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</a:rPr>
              <a:t>Кавалер ордена Св.Георгия II ст. генерал от артиллерии А.П.Ермолов</a:t>
            </a:r>
          </a:p>
        </p:txBody>
      </p:sp>
      <p:pic>
        <p:nvPicPr>
          <p:cNvPr id="17412" name="Picture 4" descr="http://www.rusawards.ru/russia/005%20stgeorgy/ermolov.jpg"/>
          <p:cNvPicPr>
            <a:picLocks noGrp="1" noChangeAspect="1" noChangeArrowheads="1"/>
          </p:cNvPicPr>
          <p:nvPr>
            <p:ph sz="half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5500688" y="2500313"/>
            <a:ext cx="2500312" cy="3222625"/>
          </a:xfrm>
        </p:spPr>
      </p:pic>
      <p:pic>
        <p:nvPicPr>
          <p:cNvPr id="17413" name="Picture 2" descr="http://www.rusawards.ru/russia/005%20stgeorgy/kutuzo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357313" y="2500313"/>
            <a:ext cx="2428875" cy="3130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sz="quarter" idx="1"/>
          </p:nvPr>
        </p:nvSpPr>
        <p:spPr>
          <a:xfrm>
            <a:off x="500063" y="285750"/>
            <a:ext cx="8015287" cy="135731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</a:rPr>
              <a:t>В 1806 году в русской армии были введены наградные Георгиевские знамена.</a:t>
            </a:r>
          </a:p>
        </p:txBody>
      </p:sp>
      <p:pic>
        <p:nvPicPr>
          <p:cNvPr id="18434" name="Picture 2" descr="http://valenik.narod.ru/vsesvit/vidvs/n/n2/n2v3n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25" y="1428750"/>
            <a:ext cx="6786563" cy="50784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357188"/>
            <a:ext cx="8501063" cy="3000375"/>
          </a:xfrm>
        </p:spPr>
        <p:txBody>
          <a:bodyPr>
            <a:normAutofit fontScale="92500" lnSpcReduction="10000"/>
          </a:bodyPr>
          <a:lstStyle/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>
                <a:solidFill>
                  <a:srgbClr val="C00000"/>
                </a:solidFill>
              </a:rPr>
              <a:t>В 1855 году, во время Крымской войны, </a:t>
            </a:r>
            <a:r>
              <a:rPr lang="ru-RU" b="1" dirty="0" smtClean="0">
                <a:solidFill>
                  <a:srgbClr val="C00000"/>
                </a:solidFill>
              </a:rPr>
              <a:t>темляки </a:t>
            </a:r>
            <a:r>
              <a:rPr lang="ru-RU" sz="2200" i="1" dirty="0" smtClean="0">
                <a:solidFill>
                  <a:srgbClr val="C00000"/>
                </a:solidFill>
              </a:rPr>
              <a:t>(петли, шнуры или кисти на </a:t>
            </a:r>
            <a:r>
              <a:rPr lang="ru-RU" sz="2200" i="1" dirty="0" smtClean="0">
                <a:solidFill>
                  <a:srgbClr val="C00000"/>
                </a:solidFill>
                <a:hlinkClick r:id="rId2" action="ppaction://hlinksldjump"/>
              </a:rPr>
              <a:t>эфесе</a:t>
            </a:r>
            <a:r>
              <a:rPr lang="ru-RU" sz="2200" i="1" dirty="0" smtClean="0">
                <a:solidFill>
                  <a:srgbClr val="C00000"/>
                </a:solidFill>
              </a:rPr>
              <a:t> холодного оружия) </a:t>
            </a:r>
            <a:r>
              <a:rPr lang="ru-RU" b="1" dirty="0">
                <a:solidFill>
                  <a:srgbClr val="C00000"/>
                </a:solidFill>
              </a:rPr>
              <a:t>георгиевских цветов появились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>
                <a:solidFill>
                  <a:srgbClr val="C00000"/>
                </a:solidFill>
              </a:rPr>
              <a:t>наградном офицерском оружии.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Золотое </a:t>
            </a:r>
            <a:r>
              <a:rPr lang="ru-RU" b="1" dirty="0">
                <a:solidFill>
                  <a:srgbClr val="C00000"/>
                </a:solidFill>
              </a:rPr>
              <a:t>оружие как род награды было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не </a:t>
            </a:r>
            <a:r>
              <a:rPr lang="ru-RU" b="1" dirty="0">
                <a:solidFill>
                  <a:srgbClr val="C00000"/>
                </a:solidFill>
              </a:rPr>
              <a:t>менее почетно для русского офицера,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чем </a:t>
            </a:r>
            <a:r>
              <a:rPr lang="ru-RU" b="1" dirty="0">
                <a:solidFill>
                  <a:srgbClr val="C00000"/>
                </a:solidFill>
              </a:rPr>
              <a:t>орден Георгия.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Picture 4" descr="http://shkolazhizni.ru/img/content/i27/27329_or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1643063" y="3286125"/>
            <a:ext cx="2286000" cy="310673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38" name="Picture 2" descr="Файл:Dragonne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0" y="3238500"/>
            <a:ext cx="2357438" cy="3125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blipFill dpi="0" rotWithShape="1">
          <a:blip r:embed="rId2" cstate="print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7"/>
          <p:cNvSpPr>
            <a:spLocks noGrp="1"/>
          </p:cNvSpPr>
          <p:nvPr>
            <p:ph sz="quarter" idx="1"/>
          </p:nvPr>
        </p:nvSpPr>
        <p:spPr>
          <a:xfrm>
            <a:off x="1214438" y="928688"/>
            <a:ext cx="7215187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4000" b="1" smtClean="0"/>
              <a:t>ЭФЕС</a:t>
            </a:r>
          </a:p>
          <a:p>
            <a:pPr>
              <a:buFont typeface="Wingdings 2" pitchFamily="18" charset="2"/>
              <a:buNone/>
            </a:pPr>
            <a:endParaRPr lang="ru-RU" sz="4000" b="1" smtClean="0"/>
          </a:p>
          <a:p>
            <a:pPr>
              <a:buFont typeface="Wingdings 2" pitchFamily="18" charset="2"/>
              <a:buNone/>
            </a:pPr>
            <a:r>
              <a:rPr lang="ru-RU" sz="4000" smtClean="0"/>
              <a:t>Часть клинкового холодного оружия (шпаги, сабли, меча и др.)</a:t>
            </a:r>
          </a:p>
          <a:p>
            <a:pPr algn="r">
              <a:buFont typeface="Wingdings 2" pitchFamily="18" charset="2"/>
              <a:buNone/>
            </a:pPr>
            <a:r>
              <a:rPr lang="ru-RU" sz="2800" i="1" smtClean="0"/>
              <a:t>ВикипедиЯ</a:t>
            </a:r>
          </a:p>
          <a:p>
            <a:pPr algn="r">
              <a:buFont typeface="Wingdings 2" pitchFamily="18" charset="2"/>
              <a:buNone/>
            </a:pPr>
            <a:r>
              <a:rPr lang="ru-RU" sz="2800" i="1" smtClean="0"/>
              <a:t>Свободная энциклопедия</a:t>
            </a:r>
          </a:p>
          <a:p>
            <a:pPr>
              <a:buFont typeface="Wingdings 2" pitchFamily="18" charset="2"/>
              <a:buNone/>
            </a:pPr>
            <a:endParaRPr lang="ru-RU" sz="3600" smtClean="0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858125" y="5429250"/>
            <a:ext cx="642938" cy="64293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357188"/>
            <a:ext cx="8643938" cy="278606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</a:rPr>
              <a:t>После окончания русско-турецкой войны </a:t>
            </a:r>
          </a:p>
          <a:p>
            <a:pPr algn="ctr">
              <a:buFont typeface="Wingdings 2" pitchFamily="18" charset="2"/>
              <a:buNone/>
            </a:pPr>
            <a:r>
              <a:rPr lang="ru-RU" sz="2000" i="1" smtClean="0">
                <a:solidFill>
                  <a:srgbClr val="C00000"/>
                </a:solidFill>
              </a:rPr>
              <a:t>(1877 – 1878) </a:t>
            </a:r>
            <a:r>
              <a:rPr lang="ru-RU" sz="2800" b="1" smtClean="0">
                <a:solidFill>
                  <a:srgbClr val="C00000"/>
                </a:solidFill>
              </a:rPr>
              <a:t>император Александр II именным указом 11 апреля 1878 года установил новый знак отличия, описание которого было объявлено приказом по Военному ведомству от 31 октября того же года.</a:t>
            </a:r>
          </a:p>
        </p:txBody>
      </p:sp>
      <p:pic>
        <p:nvPicPr>
          <p:cNvPr id="8" name="Picture 2" descr="http://gorod.tomsk.ru/i/u/6283/ImperRjman_4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429250" y="3214688"/>
            <a:ext cx="2263775" cy="3246437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914" name="Picture 2" descr="Файл:Kramskoy Alexander II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3214688"/>
            <a:ext cx="2214563" cy="3241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071563"/>
            <a:ext cx="4643438" cy="5572125"/>
          </a:xfrm>
        </p:spPr>
        <p:txBody>
          <a:bodyPr>
            <a:normAutofit fontScale="85000" lnSpcReduction="10000"/>
          </a:bodyPr>
          <a:lstStyle/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000" b="1" dirty="0" smtClean="0">
                <a:solidFill>
                  <a:srgbClr val="C00000"/>
                </a:solidFill>
              </a:rPr>
              <a:t>«…имея </a:t>
            </a:r>
            <a:r>
              <a:rPr lang="ru-RU" sz="3000" b="1" dirty="0">
                <a:solidFill>
                  <a:srgbClr val="C00000"/>
                </a:solidFill>
              </a:rPr>
              <a:t>в виду, что некоторые полки имеют уже все установленные в награду за военные подвиги знаки отличия, Высочайше установить соизволил новое высшее отличие: Георгиевские ленты на знамена и </a:t>
            </a:r>
            <a:r>
              <a:rPr lang="ru-RU" sz="3000" b="1" dirty="0" smtClean="0">
                <a:solidFill>
                  <a:srgbClr val="C00000"/>
                </a:solidFill>
                <a:hlinkClick r:id="rId2" action="ppaction://hlinksldjump"/>
              </a:rPr>
              <a:t>штандарты</a:t>
            </a:r>
            <a:r>
              <a:rPr lang="ru-RU" sz="3000" b="1" dirty="0" smtClean="0">
                <a:solidFill>
                  <a:srgbClr val="C00000"/>
                </a:solidFill>
              </a:rPr>
              <a:t> с </a:t>
            </a:r>
            <a:r>
              <a:rPr lang="ru-RU" sz="3000" b="1" dirty="0">
                <a:solidFill>
                  <a:srgbClr val="C00000"/>
                </a:solidFill>
              </a:rPr>
              <a:t>надписями </a:t>
            </a:r>
            <a:r>
              <a:rPr lang="ru-RU" sz="3000" b="1" dirty="0" smtClean="0">
                <a:solidFill>
                  <a:srgbClr val="C00000"/>
                </a:solidFill>
              </a:rPr>
              <a:t>отличий… Ленты эти…с </a:t>
            </a:r>
            <a:r>
              <a:rPr lang="ru-RU" sz="3000" b="1" dirty="0">
                <a:solidFill>
                  <a:srgbClr val="C00000"/>
                </a:solidFill>
              </a:rPr>
              <a:t>них ни в коем случае не снимаются".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9" name="Picture 4" descr="http://altfast.ru/uploads/posts/2008-05/1210287424_grglent03.gi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lum contrast="20000"/>
          </a:blip>
          <a:srcRect r="-974" b="4449"/>
          <a:stretch>
            <a:fillRect/>
          </a:stretch>
        </p:blipFill>
        <p:spPr>
          <a:xfrm>
            <a:off x="4714875" y="1428750"/>
            <a:ext cx="4043363" cy="450056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531" name="Заголовок 1"/>
          <p:cNvSpPr>
            <a:spLocks noGrp="1"/>
          </p:cNvSpPr>
          <p:nvPr>
            <p:ph type="title"/>
          </p:nvPr>
        </p:nvSpPr>
        <p:spPr>
          <a:xfrm>
            <a:off x="857250" y="0"/>
            <a:ext cx="7858125" cy="868363"/>
          </a:xfrm>
        </p:spPr>
        <p:txBody>
          <a:bodyPr/>
          <a:lstStyle/>
          <a:p>
            <a:pPr algn="ctr"/>
            <a:r>
              <a:rPr lang="ru-RU" b="1" smtClean="0">
                <a:solidFill>
                  <a:srgbClr val="C00000"/>
                </a:solidFill>
              </a:rPr>
              <a:t>Слова из приказа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blipFill dpi="0" rotWithShape="1">
          <a:blip r:embed="rId2" cstate="print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sz="quarter" idx="1"/>
          </p:nvPr>
        </p:nvSpPr>
        <p:spPr>
          <a:xfrm>
            <a:off x="785813" y="857250"/>
            <a:ext cx="7772400" cy="45720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/>
              <a:t>ШТАНДАРТ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b="1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/>
              <a:t>Особый вид </a:t>
            </a:r>
            <a:r>
              <a:rPr lang="ru-RU" sz="3600" b="1" dirty="0" smtClean="0"/>
              <a:t>знамени</a:t>
            </a:r>
            <a:r>
              <a:rPr lang="ru-RU" sz="3600" dirty="0" smtClean="0"/>
              <a:t>, </a:t>
            </a:r>
            <a:r>
              <a:rPr lang="ru-RU" sz="3600" b="1" dirty="0" smtClean="0"/>
              <a:t>флага</a:t>
            </a:r>
            <a:r>
              <a:rPr lang="ru-RU" sz="3600" dirty="0" smtClean="0"/>
              <a:t>; полотнище правильной геометрической формы (обычно квадрат); символ государства, воинского формирования.</a:t>
            </a:r>
          </a:p>
          <a:p>
            <a:pPr marL="274320" indent="-274320" algn="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400" i="1" dirty="0" err="1" smtClean="0"/>
              <a:t>ВикипедиЯ</a:t>
            </a:r>
            <a:endParaRPr lang="ru-RU" sz="2400" i="1" dirty="0" smtClean="0"/>
          </a:p>
          <a:p>
            <a:pPr marL="274320" indent="-274320" algn="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400" i="1" dirty="0" smtClean="0"/>
              <a:t>Свободная энциклопедия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858125" y="5429250"/>
            <a:ext cx="642938" cy="64293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65417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C00000"/>
                </a:solidFill>
              </a:rPr>
              <a:t>До конца существования русской императорской армии это награждение широкими Георгиевскими лентами оставалось единственным.</a:t>
            </a:r>
          </a:p>
        </p:txBody>
      </p:sp>
      <p:sp>
        <p:nvSpPr>
          <p:cNvPr id="24578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22530" name="Picture 2" descr="http://faleristika.net.ru/myalbum/photos/78.jpg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6072188" y="1857375"/>
            <a:ext cx="2357437" cy="4576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4" descr="http://altfast.ru/uploads/posts/2008-05/1210287309_grglent01.gif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 l="7051" t="2844" r="6410" b="13822"/>
          <a:stretch>
            <a:fillRect/>
          </a:stretch>
        </p:blipFill>
        <p:spPr bwMode="auto">
          <a:xfrm>
            <a:off x="571500" y="2357438"/>
            <a:ext cx="4857750" cy="3627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625" y="357188"/>
            <a:ext cx="8215313" cy="2624137"/>
          </a:xfrm>
        </p:spPr>
        <p:txBody>
          <a:bodyPr>
            <a:normAutofit fontScale="85000" lnSpcReduction="10000"/>
          </a:bodyPr>
          <a:lstStyle/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000" b="1" dirty="0">
                <a:solidFill>
                  <a:srgbClr val="C00000"/>
                </a:solidFill>
              </a:rPr>
              <a:t>Георгиевская лента присваивалась также некоторым знакам отличия, жалуемым воинским частям, - Георгиевским серебряным трубам, знаменам, штандартам и т.д. многие боевые награды носились на Георгиевской ленте, или она составляла часть ленты.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5602" name="Picture 2" descr="http://s42.radikal.ru/i097/1005/11/32d87c07b0cd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lum contrast="20000"/>
          </a:blip>
          <a:srcRect/>
          <a:stretch>
            <a:fillRect/>
          </a:stretch>
        </p:blipFill>
        <p:spPr>
          <a:xfrm>
            <a:off x="500063" y="3000375"/>
            <a:ext cx="8178800" cy="3165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rgbClr val="C00000"/>
                </a:solidFill>
              </a:rPr>
              <a:t>Цвета ленты </a:t>
            </a:r>
          </a:p>
        </p:txBody>
      </p:sp>
      <p:sp>
        <p:nvSpPr>
          <p:cNvPr id="26626" name="Содержимое 2"/>
          <p:cNvSpPr>
            <a:spLocks noGrp="1"/>
          </p:cNvSpPr>
          <p:nvPr>
            <p:ph sz="quarter" idx="1"/>
          </p:nvPr>
        </p:nvSpPr>
        <p:spPr>
          <a:xfrm>
            <a:off x="500063" y="1447800"/>
            <a:ext cx="7643812" cy="183832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</a:rPr>
              <a:t>Чёрный и оранжевый цвет  означают </a:t>
            </a:r>
          </a:p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</a:rPr>
              <a:t>«дым и пламень» и являются знаком </a:t>
            </a:r>
          </a:p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</a:rPr>
              <a:t>личной доблести солдата на поле боя.</a:t>
            </a:r>
            <a:br>
              <a:rPr lang="ru-RU" sz="2800" b="1" smtClean="0">
                <a:solidFill>
                  <a:srgbClr val="C00000"/>
                </a:solidFill>
              </a:rPr>
            </a:br>
            <a:endParaRPr lang="ru-RU" sz="2800" b="1" smtClean="0">
              <a:solidFill>
                <a:srgbClr val="C00000"/>
              </a:solidFill>
            </a:endParaRPr>
          </a:p>
        </p:txBody>
      </p:sp>
      <p:sp>
        <p:nvSpPr>
          <p:cNvPr id="26627" name="Прямоугольник 4"/>
          <p:cNvSpPr>
            <a:spLocks noChangeArrowheads="1"/>
          </p:cNvSpPr>
          <p:nvPr/>
        </p:nvSpPr>
        <p:spPr bwMode="auto">
          <a:xfrm>
            <a:off x="2286000" y="3105150"/>
            <a:ext cx="4572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http://i02.fsimg.ru/6/tlog_box/1627/1627845.jpg</a:t>
            </a:r>
            <a:endParaRPr lang="ru-RU"/>
          </a:p>
        </p:txBody>
      </p:sp>
      <p:pic>
        <p:nvPicPr>
          <p:cNvPr id="26628" name="Picture 2" descr="http://i02.fsimg.ru/6/tlog_box/1627/1627845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214563" y="3000375"/>
            <a:ext cx="4730750" cy="3403600"/>
          </a:xfrm>
        </p:spPr>
      </p:pic>
      <p:pic>
        <p:nvPicPr>
          <p:cNvPr id="26629" name="Picture 4" descr="http://www.youla-la.com/42619_200804241002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214313"/>
            <a:ext cx="1071562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38" y="642938"/>
            <a:ext cx="7786687" cy="1928812"/>
          </a:xfrm>
        </p:spPr>
        <p:txBody>
          <a:bodyPr>
            <a:normAutofit fontScale="92500"/>
          </a:bodyPr>
          <a:lstStyle/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В России черно-оранжевые </a:t>
            </a:r>
            <a:r>
              <a:rPr lang="ru-RU" sz="3200" b="1" dirty="0">
                <a:solidFill>
                  <a:srgbClr val="C00000"/>
                </a:solidFill>
              </a:rPr>
              <a:t>цвета Георгиевской ленты </a:t>
            </a:r>
            <a:r>
              <a:rPr lang="ru-RU" sz="3200" b="1" dirty="0" smtClean="0">
                <a:solidFill>
                  <a:srgbClr val="C00000"/>
                </a:solidFill>
              </a:rPr>
              <a:t>стали символом воинской </a:t>
            </a:r>
            <a:r>
              <a:rPr lang="ru-RU" sz="3200" b="1" dirty="0">
                <a:solidFill>
                  <a:srgbClr val="C00000"/>
                </a:solidFill>
              </a:rPr>
              <a:t>доблести и славы.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7650" name="Прямоугольник 5"/>
          <p:cNvSpPr>
            <a:spLocks noChangeArrowheads="1"/>
          </p:cNvSpPr>
          <p:nvPr/>
        </p:nvSpPr>
        <p:spPr bwMode="auto">
          <a:xfrm>
            <a:off x="2286000" y="3105150"/>
            <a:ext cx="4572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2"/>
              </a:rPr>
              <a:t>http://www.chelsi.ru/uploads/posts/2010-04/1271664268_1.jpg</a:t>
            </a:r>
            <a:r>
              <a:rPr lang="ru-RU"/>
              <a:t> </a:t>
            </a:r>
          </a:p>
        </p:txBody>
      </p:sp>
      <p:pic>
        <p:nvPicPr>
          <p:cNvPr id="27651" name="Picture 4" descr="http://www.chelsi.ru/uploads/posts/2010-04/1271664268_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14563" y="2071688"/>
            <a:ext cx="4879975" cy="4479925"/>
          </a:xfrm>
        </p:spPr>
      </p:pic>
      <p:pic>
        <p:nvPicPr>
          <p:cNvPr id="27652" name="Picture 4" descr="http://www.youla-la.com/42619_200804241002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25" y="214313"/>
            <a:ext cx="1071563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Содержимое 2"/>
          <p:cNvSpPr>
            <a:spLocks noGrp="1"/>
          </p:cNvSpPr>
          <p:nvPr>
            <p:ph sz="quarter" idx="1"/>
          </p:nvPr>
        </p:nvSpPr>
        <p:spPr>
          <a:xfrm>
            <a:off x="571500" y="142875"/>
            <a:ext cx="7800975" cy="250031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b="1" smtClean="0">
                <a:solidFill>
                  <a:srgbClr val="C00000"/>
                </a:solidFill>
              </a:rPr>
              <a:t>В годы Великой Отечественной войны, продолжая боевые традиции русской армии, 8 ноября 1943 года был учрежден орден Славы трех степеней. Его статус так же, как и желто-черная расцветка ленты, напоминали о Георгиевском кресте. </a:t>
            </a:r>
          </a:p>
        </p:txBody>
      </p:sp>
      <p:pic>
        <p:nvPicPr>
          <p:cNvPr id="8" name="Picture 2" descr="http://www.aif.ru/application/public/dontknow/283/97a305eb5bf20bc5c193c1ef09755f5f_big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0" y="2786063"/>
            <a:ext cx="4643438" cy="34829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5" name="Picture 4" descr="http://www.youla-la.com/42619_200804241002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77188" y="214313"/>
            <a:ext cx="9525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29688" cy="2214563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Затем георгиевская лента, подтверждая традиционные цвета российской воинской доблести, украсила многие солдатские и современные российские наградные медали и знаки.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9698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675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29699" name="Picture 2" descr="http://www.shop-for-man.ru/upload/iblock/919/9195b2db8344b5e3403610bae668fb4d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857875" y="2428875"/>
            <a:ext cx="2187575" cy="4071938"/>
          </a:xfrm>
        </p:spPr>
      </p:pic>
      <p:pic>
        <p:nvPicPr>
          <p:cNvPr id="29700" name="Picture 4" descr="http://orden-pobeda.ru/pic/8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2357438"/>
            <a:ext cx="2286000" cy="400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4" descr="http://www.youla-la.com/42619_200804241002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9563" y="214313"/>
            <a:ext cx="928687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214313" y="273050"/>
            <a:ext cx="8643937" cy="1798638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C00000"/>
                </a:solidFill>
              </a:rPr>
              <a:t>2 марта 1992 года Указом Президиума Верховного Совета РСФСР "О государственных наградах Российской Федерации" было принято решение о восстановлении российского военного ордена Святого Георгия и знака отличия. 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571500" y="2000250"/>
            <a:ext cx="3733800" cy="762000"/>
          </a:xfrm>
        </p:spPr>
        <p:txBody>
          <a:bodyPr/>
          <a:lstStyle/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Орден Святого Георгия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5072063" y="2000250"/>
            <a:ext cx="3733800" cy="762000"/>
          </a:xfrm>
        </p:spPr>
        <p:txBody>
          <a:bodyPr/>
          <a:lstStyle/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Георгиевский крест, знак отличия ордена</a:t>
            </a:r>
            <a:endParaRPr lang="ru-RU" dirty="0"/>
          </a:p>
        </p:txBody>
      </p:sp>
      <p:pic>
        <p:nvPicPr>
          <p:cNvPr id="12" name="Picture 6" descr="http://festival.1september.ru/files/articles/50/5061/506138/img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b="-1143"/>
          <a:stretch>
            <a:fillRect/>
          </a:stretch>
        </p:blipFill>
        <p:spPr>
          <a:xfrm>
            <a:off x="1357313" y="2940050"/>
            <a:ext cx="1571625" cy="33035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4" descr="http://i012.radikal.ru/0805/e7/8eaa8dbae0ee.jpg"/>
          <p:cNvPicPr>
            <a:picLocks noGrp="1" noChangeAspect="1" noChangeArrowheads="1"/>
          </p:cNvPicPr>
          <p:nvPr>
            <p:ph sz="half" idx="4"/>
          </p:nvPr>
        </p:nvPicPr>
        <p:blipFill>
          <a:blip r:embed="rId3">
            <a:lum contrast="30000"/>
          </a:blip>
          <a:srcRect/>
          <a:stretch>
            <a:fillRect/>
          </a:stretch>
        </p:blipFill>
        <p:spPr>
          <a:xfrm>
            <a:off x="5572125" y="2928938"/>
            <a:ext cx="2071688" cy="328771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38" y="214313"/>
            <a:ext cx="7943850" cy="2266950"/>
          </a:xfrm>
        </p:spPr>
        <p:txBody>
          <a:bodyPr>
            <a:normAutofit fontScale="92500" lnSpcReduction="20000"/>
          </a:bodyPr>
          <a:lstStyle/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>
                <a:solidFill>
                  <a:srgbClr val="C00000"/>
                </a:solidFill>
              </a:rPr>
              <a:t>В Указе Президента Российской Федерации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от </a:t>
            </a:r>
            <a:r>
              <a:rPr lang="ru-RU" b="1" dirty="0">
                <a:solidFill>
                  <a:srgbClr val="C00000"/>
                </a:solidFill>
              </a:rPr>
              <a:t>2 марта 1994 года сказано: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"</a:t>
            </a:r>
            <a:r>
              <a:rPr lang="ru-RU" b="1" dirty="0">
                <a:solidFill>
                  <a:srgbClr val="C00000"/>
                </a:solidFill>
              </a:rPr>
              <a:t>В системе государственных наград сохраняются военный орден Святого Георгия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и </a:t>
            </a:r>
            <a:r>
              <a:rPr lang="ru-RU" b="1" dirty="0">
                <a:solidFill>
                  <a:srgbClr val="C00000"/>
                </a:solidFill>
              </a:rPr>
              <a:t>Знак отличия - "Георгиевский Крест".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http://dic.academic.ru/pictures/wiki/files/66/Boris_Yeltsin-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14688" y="2071688"/>
            <a:ext cx="2786062" cy="341471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7" name="Picture 4" descr="http://www.youla-la.com/42619_200804241002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71563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Заголовок 1"/>
          <p:cNvSpPr>
            <a:spLocks noGrp="1"/>
          </p:cNvSpPr>
          <p:nvPr>
            <p:ph type="title"/>
          </p:nvPr>
        </p:nvSpPr>
        <p:spPr>
          <a:xfrm>
            <a:off x="2071688" y="5429250"/>
            <a:ext cx="4786312" cy="1154113"/>
          </a:xfrm>
        </p:spPr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</a:rPr>
              <a:t>Ельцын Борис Николаевич </a:t>
            </a:r>
            <a:br>
              <a:rPr lang="ru-RU" sz="2000" b="1" smtClean="0">
                <a:solidFill>
                  <a:srgbClr val="C00000"/>
                </a:solidFill>
              </a:rPr>
            </a:br>
            <a:r>
              <a:rPr lang="ru-RU" sz="2000" smtClean="0">
                <a:solidFill>
                  <a:srgbClr val="C00000"/>
                </a:solidFill>
              </a:rPr>
              <a:t>первый Президент России </a:t>
            </a:r>
            <a:br>
              <a:rPr lang="ru-RU" sz="2000" smtClean="0">
                <a:solidFill>
                  <a:srgbClr val="C00000"/>
                </a:solidFill>
              </a:rPr>
            </a:br>
            <a:r>
              <a:rPr lang="ru-RU" sz="2000" smtClean="0">
                <a:solidFill>
                  <a:srgbClr val="C00000"/>
                </a:solidFill>
              </a:rPr>
              <a:t>на протяжении 1991 – 1999гг.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214313" y="274638"/>
            <a:ext cx="8715375" cy="2654300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C00000"/>
                </a:solidFill>
              </a:rPr>
              <a:t> </a:t>
            </a:r>
            <a:br>
              <a:rPr lang="ru-RU" sz="2800" b="1" smtClean="0">
                <a:solidFill>
                  <a:srgbClr val="C00000"/>
                </a:solidFill>
              </a:rPr>
            </a:br>
            <a:r>
              <a:rPr lang="ru-RU" sz="2800" b="1" smtClean="0">
                <a:solidFill>
                  <a:srgbClr val="C00000"/>
                </a:solidFill>
              </a:rPr>
              <a:t>В 2005 году, в год 60-летия Победы, </a:t>
            </a:r>
            <a:br>
              <a:rPr lang="ru-RU" sz="2800" b="1" smtClean="0">
                <a:solidFill>
                  <a:srgbClr val="C00000"/>
                </a:solidFill>
              </a:rPr>
            </a:br>
            <a:r>
              <a:rPr lang="ru-RU" sz="2800" b="1" smtClean="0">
                <a:solidFill>
                  <a:srgbClr val="C00000"/>
                </a:solidFill>
              </a:rPr>
              <a:t>по инициативе государственных информационных агентств и </a:t>
            </a:r>
            <a:br>
              <a:rPr lang="ru-RU" sz="2800" b="1" smtClean="0">
                <a:solidFill>
                  <a:srgbClr val="C00000"/>
                </a:solidFill>
              </a:rPr>
            </a:br>
            <a:r>
              <a:rPr lang="ru-RU" sz="2800" b="1" smtClean="0">
                <a:solidFill>
                  <a:srgbClr val="C00000"/>
                </a:solidFill>
              </a:rPr>
              <a:t>молодежных движений </a:t>
            </a:r>
            <a:br>
              <a:rPr lang="ru-RU" sz="2800" b="1" smtClean="0">
                <a:solidFill>
                  <a:srgbClr val="C00000"/>
                </a:solidFill>
              </a:rPr>
            </a:br>
            <a:r>
              <a:rPr lang="ru-RU" sz="2800" b="1" smtClean="0">
                <a:solidFill>
                  <a:srgbClr val="C00000"/>
                </a:solidFill>
              </a:rPr>
              <a:t>«Студенческая </a:t>
            </a:r>
            <a:r>
              <a:rPr lang="ru-RU" sz="2800" b="1" i="1" smtClean="0">
                <a:solidFill>
                  <a:srgbClr val="C00000"/>
                </a:solidFill>
              </a:rPr>
              <a:t>община», «НАШИ» и др.,</a:t>
            </a:r>
            <a:r>
              <a:rPr lang="ru-RU" sz="2800" b="1" smtClean="0">
                <a:solidFill>
                  <a:srgbClr val="C00000"/>
                </a:solidFill>
              </a:rPr>
              <a:t> была задумана акция </a:t>
            </a:r>
            <a:r>
              <a:rPr lang="ru-RU" sz="3200" b="1" smtClean="0">
                <a:solidFill>
                  <a:srgbClr val="C00000"/>
                </a:solidFill>
              </a:rPr>
              <a:t>«Георгиевская ленточка» </a:t>
            </a:r>
            <a:r>
              <a:rPr lang="ru-RU" sz="3200" b="1" i="1" smtClean="0">
                <a:solidFill>
                  <a:srgbClr val="C00000"/>
                </a:solidFill>
              </a:rPr>
              <a:t> </a:t>
            </a:r>
            <a:endParaRPr lang="ru-RU" sz="3200" b="1" smtClean="0">
              <a:solidFill>
                <a:srgbClr val="C00000"/>
              </a:solidFill>
            </a:endParaRPr>
          </a:p>
        </p:txBody>
      </p:sp>
      <p:pic>
        <p:nvPicPr>
          <p:cNvPr id="16388" name="Picture 4" descr="http://srs-market.ru/data/studen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88" y="3857625"/>
            <a:ext cx="2508250" cy="1755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http://i.focus.ua/img/a/4/6/43864.gif?124462437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/>
          <a:srcRect l="22000" t="10464" r="24000"/>
          <a:stretch>
            <a:fillRect/>
          </a:stretch>
        </p:blipFill>
        <p:spPr>
          <a:xfrm>
            <a:off x="428625" y="3214688"/>
            <a:ext cx="2214563" cy="23780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2" descr="http://news.vulanude.ru/wp-content/uploads/cache/5521_NpAdvHover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6000750" y="3500438"/>
            <a:ext cx="2479675" cy="18573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774" name="Picture 4" descr="http://www.youla-la.com/42619_2008042410023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214313"/>
            <a:ext cx="1071562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000500" y="4429125"/>
            <a:ext cx="1000125" cy="142875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500" y="285750"/>
            <a:ext cx="8358188" cy="2266950"/>
          </a:xfrm>
        </p:spPr>
        <p:txBody>
          <a:bodyPr>
            <a:normAutofit fontScale="92500" lnSpcReduction="10000"/>
          </a:bodyPr>
          <a:lstStyle/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>
                <a:solidFill>
                  <a:srgbClr val="C00000"/>
                </a:solidFill>
              </a:rPr>
              <a:t>«</a:t>
            </a:r>
            <a:r>
              <a:rPr lang="ru-RU" sz="3200" b="1" dirty="0" smtClean="0">
                <a:solidFill>
                  <a:srgbClr val="C00000"/>
                </a:solidFill>
              </a:rPr>
              <a:t>Георгиевская ленточка»</a:t>
            </a:r>
            <a:r>
              <a:rPr lang="ru-RU" sz="2800" b="1" dirty="0">
                <a:solidFill>
                  <a:srgbClr val="C00000"/>
                </a:solidFill>
              </a:rPr>
              <a:t> — общественная акция </a:t>
            </a:r>
            <a:r>
              <a:rPr lang="ru-RU" sz="2800" b="1" dirty="0" smtClean="0">
                <a:solidFill>
                  <a:srgbClr val="C00000"/>
                </a:solidFill>
              </a:rPr>
              <a:t>посвящённая </a:t>
            </a:r>
            <a:r>
              <a:rPr lang="ru-RU" sz="2800" b="1" dirty="0">
                <a:solidFill>
                  <a:srgbClr val="C00000"/>
                </a:solidFill>
              </a:rPr>
              <a:t>празднованию 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Дня </a:t>
            </a:r>
            <a:r>
              <a:rPr lang="ru-RU" sz="2800" b="1" dirty="0">
                <a:solidFill>
                  <a:srgbClr val="C00000"/>
                </a:solidFill>
              </a:rPr>
              <a:t>Победы в </a:t>
            </a:r>
            <a:r>
              <a:rPr lang="ru-RU" sz="2800" b="1" dirty="0" smtClean="0">
                <a:solidFill>
                  <a:srgbClr val="C00000"/>
                </a:solidFill>
              </a:rPr>
              <a:t>Великой </a:t>
            </a:r>
            <a:r>
              <a:rPr lang="ru-RU" sz="2800" b="1" dirty="0">
                <a:solidFill>
                  <a:srgbClr val="C00000"/>
                </a:solidFill>
              </a:rPr>
              <a:t>Отечественной </a:t>
            </a:r>
            <a:r>
              <a:rPr lang="ru-RU" sz="2800" b="1" dirty="0" smtClean="0">
                <a:solidFill>
                  <a:srgbClr val="C00000"/>
                </a:solidFill>
              </a:rPr>
              <a:t>войне. </a:t>
            </a: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В дни акции </a:t>
            </a:r>
            <a:r>
              <a:rPr lang="ru-RU" sz="2800" b="1" dirty="0" smtClean="0">
                <a:solidFill>
                  <a:srgbClr val="C00000"/>
                </a:solidFill>
                <a:hlinkClick r:id="rId3" action="ppaction://hlinksldjump"/>
              </a:rPr>
              <a:t>волонтёры</a:t>
            </a:r>
            <a:r>
              <a:rPr lang="ru-RU" sz="2800" b="1" dirty="0" smtClean="0">
                <a:solidFill>
                  <a:srgbClr val="C00000"/>
                </a:solidFill>
              </a:rPr>
              <a:t> раздают </a:t>
            </a: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символические  ленточки.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" name="Picture 2" descr="http://www.from-ua.com/upload/16ec105fa766e5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lum contrast="20000"/>
          </a:blip>
          <a:srcRect/>
          <a:stretch>
            <a:fillRect/>
          </a:stretch>
        </p:blipFill>
        <p:spPr>
          <a:xfrm>
            <a:off x="1071563" y="2714625"/>
            <a:ext cx="3214687" cy="241141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6" name="Picture 4" descr="http://www.youla-la.com/42619_2008042410023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525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http://img.beta.rian.ru/images/16913/56/16913569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0" y="3429000"/>
            <a:ext cx="3441700" cy="2279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blipFill dpi="0" rotWithShape="1">
          <a:blip r:embed="rId2" cstate="print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Содержимое 7"/>
          <p:cNvSpPr>
            <a:spLocks noGrp="1"/>
          </p:cNvSpPr>
          <p:nvPr>
            <p:ph sz="quarter" idx="1"/>
          </p:nvPr>
        </p:nvSpPr>
        <p:spPr>
          <a:xfrm>
            <a:off x="428625" y="214313"/>
            <a:ext cx="7643813" cy="61436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800" b="1" smtClean="0"/>
              <a:t>ВОЛОНТЁРЫ</a:t>
            </a:r>
            <a:endParaRPr lang="ru-RU" b="1" smtClean="0"/>
          </a:p>
          <a:p>
            <a:pPr>
              <a:buFont typeface="Wingdings 2" pitchFamily="18" charset="2"/>
              <a:buNone/>
            </a:pPr>
            <a:r>
              <a:rPr lang="ru-RU" sz="2800" b="1" smtClean="0"/>
              <a:t>Добровольцы</a:t>
            </a:r>
            <a:r>
              <a:rPr lang="ru-RU" sz="2800" smtClean="0"/>
              <a:t>, с точки зрения закона РФ — граждане, осуществляющие благотворительную деятельность в форме безвозмездного труда...</a:t>
            </a:r>
          </a:p>
          <a:p>
            <a:pPr>
              <a:buFont typeface="Wingdings 2" pitchFamily="18" charset="2"/>
              <a:buNone/>
            </a:pPr>
            <a:endParaRPr lang="ru-RU" sz="2800" smtClean="0"/>
          </a:p>
          <a:p>
            <a:pPr>
              <a:buFont typeface="Wingdings 2" pitchFamily="18" charset="2"/>
              <a:buNone/>
            </a:pPr>
            <a:r>
              <a:rPr lang="ru-RU" sz="2800" b="1" smtClean="0"/>
              <a:t>ВОЛОНТЁРСКАЯ  деятельность</a:t>
            </a:r>
            <a:r>
              <a:rPr lang="ru-RU" sz="2800" smtClean="0"/>
              <a:t> — это широкий круг деятельности,… которая осуществляется добровольно на благо широкой общественности без расчёта на денежное вознаграждение.</a:t>
            </a:r>
          </a:p>
          <a:p>
            <a:pPr algn="r">
              <a:buFont typeface="Wingdings 2" pitchFamily="18" charset="2"/>
              <a:buNone/>
            </a:pPr>
            <a:r>
              <a:rPr lang="ru-RU" sz="2400" i="1" smtClean="0"/>
              <a:t>ВикипедиЯ</a:t>
            </a:r>
          </a:p>
          <a:p>
            <a:pPr algn="r">
              <a:buFont typeface="Wingdings 2" pitchFamily="18" charset="2"/>
              <a:buNone/>
            </a:pPr>
            <a:r>
              <a:rPr lang="ru-RU" sz="2400" i="1" smtClean="0"/>
              <a:t>Свободная энциклопедия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8143875" y="5786438"/>
            <a:ext cx="642938" cy="64293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Цели акции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«Георгиевская ленточка»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313" y="1447800"/>
            <a:ext cx="8929687" cy="2338388"/>
          </a:xfrm>
        </p:spPr>
        <p:txBody>
          <a:bodyPr>
            <a:normAutofit fontScale="92500"/>
          </a:bodyPr>
          <a:lstStyle/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000" b="1" dirty="0" smtClean="0">
                <a:solidFill>
                  <a:srgbClr val="C00000"/>
                </a:solidFill>
              </a:rPr>
              <a:t>«...стремление во что бы то ни стало не дать забыть новым поколениям, кто и какой ценой выиграл самую страшную войну прошлого века, чьими наследниками мы остаемся, чем и кем должны гордиться, о ком помнить».</a:t>
            </a:r>
          </a:p>
          <a:p>
            <a:pPr marL="274320" indent="-274320" algn="ctr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35844" name="Picture 4" descr="http://www.youla-la.com/42619_200804241002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71563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www.molgvardia.ru/files/mg_regions/UAO_georgievska_lentochka_30_apr_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214688" y="3714750"/>
            <a:ext cx="3071812" cy="204946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http://www.youla-la.com/42619_200804241002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71563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Содержимое 6"/>
          <p:cNvSpPr>
            <a:spLocks noGrp="1"/>
          </p:cNvSpPr>
          <p:nvPr>
            <p:ph sz="quarter" idx="1"/>
          </p:nvPr>
        </p:nvSpPr>
        <p:spPr>
          <a:xfrm>
            <a:off x="500063" y="357188"/>
            <a:ext cx="7872412" cy="333851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</a:rPr>
              <a:t>Возродить исторические традиции, сплотить российское общество и сохранить историческую память о событиях </a:t>
            </a:r>
          </a:p>
          <a:p>
            <a:pPr algn="ctr">
              <a:buFont typeface="Wingdings 2" pitchFamily="18" charset="2"/>
              <a:buNone/>
            </a:pPr>
            <a:r>
              <a:rPr lang="ru-RU" sz="3200" b="1" smtClean="0">
                <a:solidFill>
                  <a:srgbClr val="C00000"/>
                </a:solidFill>
              </a:rPr>
              <a:t>Великой Отечественной войны </a:t>
            </a:r>
          </a:p>
          <a:p>
            <a:pPr algn="ctr">
              <a:buFont typeface="Wingdings 2" pitchFamily="18" charset="2"/>
              <a:buNone/>
            </a:pPr>
            <a:r>
              <a:rPr lang="ru-RU" sz="3200" b="1" smtClean="0">
                <a:solidFill>
                  <a:srgbClr val="C00000"/>
                </a:solidFill>
              </a:rPr>
              <a:t>1941-1945 годов</a:t>
            </a:r>
          </a:p>
          <a:p>
            <a:endParaRPr lang="ru-RU" smtClean="0"/>
          </a:p>
        </p:txBody>
      </p:sp>
      <p:pic>
        <p:nvPicPr>
          <p:cNvPr id="9" name="Picture 2" descr="http://img.beta.rian.ru/images/22540/63/22540632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2428875" y="3357563"/>
            <a:ext cx="4229100" cy="2351087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7"/>
          </a:xfrm>
        </p:spPr>
        <p:txBody>
          <a:bodyPr/>
          <a:lstStyle/>
          <a:p>
            <a:r>
              <a:rPr lang="ru-RU" b="1" smtClean="0">
                <a:solidFill>
                  <a:srgbClr val="C00000"/>
                </a:solidFill>
                <a:cs typeface="Arial" charset="0"/>
              </a:rPr>
              <a:t>С тех пор акция стала традиционной </a:t>
            </a:r>
            <a:br>
              <a:rPr lang="ru-RU" b="1" smtClean="0">
                <a:solidFill>
                  <a:srgbClr val="C00000"/>
                </a:solidFill>
                <a:cs typeface="Arial" charset="0"/>
              </a:rPr>
            </a:br>
            <a:r>
              <a:rPr lang="ru-RU" b="1" smtClean="0">
                <a:solidFill>
                  <a:srgbClr val="C00000"/>
                </a:solidFill>
                <a:cs typeface="Arial" charset="0"/>
              </a:rPr>
              <a:t>и проводится ежегодно</a:t>
            </a:r>
            <a:endParaRPr lang="ru-RU" smtClean="0">
              <a:solidFill>
                <a:srgbClr val="C00000"/>
              </a:solidFill>
            </a:endParaRPr>
          </a:p>
        </p:txBody>
      </p:sp>
      <p:sp>
        <p:nvSpPr>
          <p:cNvPr id="37891" name="Прямоугольник 3"/>
          <p:cNvSpPr>
            <a:spLocks noChangeArrowheads="1"/>
          </p:cNvSpPr>
          <p:nvPr/>
        </p:nvSpPr>
        <p:spPr bwMode="auto">
          <a:xfrm>
            <a:off x="357188" y="5786438"/>
            <a:ext cx="7072312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cs typeface="Arial" charset="0"/>
              </a:rPr>
              <a:t>с 24 апреля по 12 мая </a:t>
            </a:r>
            <a:r>
              <a:rPr lang="ru-RU" sz="4400">
                <a:solidFill>
                  <a:srgbClr val="C00000"/>
                </a:solidFill>
                <a:cs typeface="Arial" charset="0"/>
              </a:rPr>
              <a:t/>
            </a:r>
            <a:br>
              <a:rPr lang="ru-RU" sz="4400">
                <a:solidFill>
                  <a:srgbClr val="C00000"/>
                </a:solidFill>
                <a:cs typeface="Arial" charset="0"/>
              </a:rPr>
            </a:br>
            <a:endParaRPr lang="ru-RU" sz="440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cs typeface="Arial" pitchFamily="34" charset="0"/>
              </a:rPr>
              <a:t>Лозунги акции</a:t>
            </a:r>
            <a:br>
              <a:rPr lang="ru-RU" b="1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cs typeface="Arial" pitchFamily="34" charset="0"/>
              </a:rPr>
              <a:t>«Георгиевская ленточка»</a:t>
            </a:r>
            <a:endParaRPr lang="ru-RU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43850" cy="2124075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rgbClr val="C00000"/>
                </a:solidFill>
                <a:cs typeface="Arial" pitchFamily="34" charset="0"/>
              </a:rPr>
              <a:t>«Победа деда — моя Победа»,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rgbClr val="C00000"/>
                </a:solidFill>
                <a:cs typeface="Arial" pitchFamily="34" charset="0"/>
              </a:rPr>
              <a:t>«Повяжи. Если помнишь!»,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rgbClr val="C00000"/>
                </a:solidFill>
                <a:cs typeface="Arial" pitchFamily="34" charset="0"/>
              </a:rPr>
              <a:t>«Я помню! Я горжусь!»,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rgbClr val="C00000"/>
                </a:solidFill>
                <a:cs typeface="Arial" pitchFamily="34" charset="0"/>
              </a:rPr>
              <a:t>«Мы — наследники Великой Победы!»,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rgbClr val="C00000"/>
                </a:solidFill>
                <a:cs typeface="Arial" pitchFamily="34" charset="0"/>
              </a:rPr>
              <a:t> «Спасибо деду за победу!»</a:t>
            </a:r>
            <a:endParaRPr lang="ru-RU" sz="3200" b="1" dirty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38916" name="Picture 4" descr="http://www.youla-la.com/42619_200804241002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71563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www.sibagrogroup.ru/social-responsibility/georgievskaya-lentochka/img_5947-big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429125" y="3714750"/>
            <a:ext cx="2714625" cy="198596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8" name="Picture 4" descr="http://blog.webmoskva.ru/img/pictures/wr_forum/3738735/img_3738735_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63" y="3676650"/>
            <a:ext cx="2643187" cy="2014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798513"/>
          </a:xfrm>
        </p:spPr>
        <p:txBody>
          <a:bodyPr/>
          <a:lstStyle/>
          <a:p>
            <a:pPr algn="ctr"/>
            <a:r>
              <a:rPr lang="ru-RU" b="1" smtClean="0">
                <a:solidFill>
                  <a:srgbClr val="C00000"/>
                </a:solidFill>
              </a:rPr>
              <a:t>Призыв акции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type="body" idx="2"/>
          </p:nvPr>
        </p:nvSpPr>
        <p:spPr>
          <a:xfrm>
            <a:off x="214313" y="1071563"/>
            <a:ext cx="3786187" cy="4471987"/>
          </a:xfrm>
        </p:spPr>
        <p:txBody>
          <a:bodyPr>
            <a:normAutofit fontScale="92500" lnSpcReduction="10000"/>
          </a:bodyPr>
          <a:lstStyle/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Если война коснулась твоей семьи.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Если ты знаешь какой ценой досталась нам ПОБЕДА.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Если ты гордишься своей историей, своей страной, своей семьёй.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Picture 2" descr="http://s56.radikal.ru/i151/1003/44/a3988fd62d4a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143375" y="1500188"/>
            <a:ext cx="4338638" cy="314325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941" name="Прямоугольник 4"/>
          <p:cNvSpPr>
            <a:spLocks noChangeArrowheads="1"/>
          </p:cNvSpPr>
          <p:nvPr/>
        </p:nvSpPr>
        <p:spPr bwMode="auto">
          <a:xfrm>
            <a:off x="0" y="5357813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C00000"/>
                </a:solidFill>
              </a:rPr>
              <a:t>Сделай «Георгиевскую ленточку» символом твоей памяти. Прикрепи её на лацкан одежды, </a:t>
            </a:r>
          </a:p>
          <a:p>
            <a:pPr algn="ctr"/>
            <a:r>
              <a:rPr lang="ru-RU" sz="2400" b="1">
                <a:solidFill>
                  <a:srgbClr val="C00000"/>
                </a:solidFill>
              </a:rPr>
              <a:t>повяжи на руку, на сумку или на антенну автомобиля. </a:t>
            </a:r>
          </a:p>
        </p:txBody>
      </p:sp>
      <p:sp>
        <p:nvSpPr>
          <p:cNvPr id="39942" name="Прямоугольник 6"/>
          <p:cNvSpPr>
            <a:spLocks noChangeArrowheads="1"/>
          </p:cNvSpPr>
          <p:nvPr/>
        </p:nvSpPr>
        <p:spPr bwMode="auto">
          <a:xfrm>
            <a:off x="4143375" y="4857750"/>
            <a:ext cx="3530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C00000"/>
                </a:solidFill>
              </a:rPr>
              <a:t>Если ты помнишь!</a:t>
            </a:r>
          </a:p>
        </p:txBody>
      </p:sp>
      <p:pic>
        <p:nvPicPr>
          <p:cNvPr id="39943" name="Picture 4" descr="http://www.youla-la.com/42619_200804241002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071563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Содержимое 2"/>
          <p:cNvSpPr>
            <a:spLocks noGrp="1"/>
          </p:cNvSpPr>
          <p:nvPr>
            <p:ph sz="quarter" idx="1"/>
          </p:nvPr>
        </p:nvSpPr>
        <p:spPr>
          <a:xfrm>
            <a:off x="500063" y="214313"/>
            <a:ext cx="8858250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</a:rPr>
              <a:t>Георгиевская ленточка символ непростой,</a:t>
            </a:r>
          </a:p>
          <a:p>
            <a:pPr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</a:rPr>
              <a:t>Георгиевская ленточка символ наш родной.</a:t>
            </a:r>
          </a:p>
          <a:p>
            <a:pPr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</a:rPr>
              <a:t>И всем напоминает прошедших дней войну.</a:t>
            </a:r>
          </a:p>
          <a:p>
            <a:pPr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</a:rPr>
              <a:t>Сестёр и матерей тяжёлую тоску.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трывок из песни День Побед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750" y="58578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s50.radikal.ru/i127/0908/6f/8e63316d7048.jpg"/>
          <p:cNvPicPr>
            <a:picLocks noChangeAspect="1" noChangeArrowheads="1"/>
          </p:cNvPicPr>
          <p:nvPr/>
        </p:nvPicPr>
        <p:blipFill>
          <a:blip r:embed="rId4"/>
          <a:srcRect t="3750" r="625"/>
          <a:stretch>
            <a:fillRect/>
          </a:stretch>
        </p:blipFill>
        <p:spPr bwMode="auto">
          <a:xfrm>
            <a:off x="1357313" y="428625"/>
            <a:ext cx="6500812" cy="4722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987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25" y="5429250"/>
            <a:ext cx="21431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6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s48.radikal.ru/i120/0905/1d/0881621700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8" y="1428750"/>
            <a:ext cx="4953000" cy="3714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010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5429250"/>
            <a:ext cx="2214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6" descr="http://www.nezabarom.ua/UserFiles/Image/KHARKOV/9%20ma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285750"/>
            <a:ext cx="3106737" cy="4143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s06.radikal.ru/i179/1005/99/847403873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14313"/>
            <a:ext cx="6143625" cy="6218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4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5572125"/>
            <a:ext cx="2071688" cy="11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053.radikal.ru/1005/48/717a3431e4a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57188"/>
            <a:ext cx="6143625" cy="5008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058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5429250"/>
            <a:ext cx="21431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de.trinixy.ru/pics3/20080508/victory_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285750"/>
            <a:ext cx="4070350" cy="614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082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5143500"/>
            <a:ext cx="2571750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perekop.info/wp-content/uploads/victory-day-2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285750"/>
            <a:ext cx="6286500" cy="4960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106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5429250"/>
            <a:ext cx="21431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komionline.ru/images/pobeda2009_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0" y="2286000"/>
            <a:ext cx="4476750" cy="3362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7346" name="Picture 2" descr="http://russianwinter.rian.ru/images/3996/42/399642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85750"/>
            <a:ext cx="44577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131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13" y="5929313"/>
            <a:ext cx="142875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http://im6-tub.yandex.net/i?id=102251588-10-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50" y="3571875"/>
            <a:ext cx="1643063" cy="2384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stat18.privet.ru/lr/0a12a7390cad4ab1d5a3118a9f1877f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13" y="1500188"/>
            <a:ext cx="5000625" cy="3370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6322" name="Picture 2" descr="http://stat18.privet.ru/lr/0a12af6be85c091901562c43073811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642938"/>
            <a:ext cx="2813050" cy="4214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155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25" y="5429250"/>
            <a:ext cx="21431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gorod.dp.ua/photo/2007/k/kravchenko_valery/Veteran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75" y="642938"/>
            <a:ext cx="5214938" cy="4219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5300" name="Picture 4" descr="http://www.yuga.ru/media/voina_glavnaj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71500"/>
            <a:ext cx="2714625" cy="4265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79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25" y="5429250"/>
            <a:ext cx="21431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img.nr2.ru/pict/arts1/06/57/657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5" y="1428750"/>
            <a:ext cx="4929188" cy="3697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02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5429250"/>
            <a:ext cx="21431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http://s44.radikal.ru/i103/0905/f0/75d836ce5e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500063"/>
            <a:ext cx="3111500" cy="4643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stat18.privet.ru/lr/0a12e8376208d171663a0702984215f3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857625" y="1928813"/>
            <a:ext cx="4870450" cy="3214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2226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5429250"/>
            <a:ext cx="21431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http://stat17.privet.ru/lr/091372548020fb1e9c9d4fdc1fdd623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088" y="500063"/>
            <a:ext cx="3324225" cy="471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 descr="http://img0.liveinternet.ru/images/attach/b/2/24/439/24439980_1945_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85750"/>
            <a:ext cx="6929438" cy="481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0" name="Picture 2" descr="http://yav.oren.ru/arhiv/-asnenskij-vestnik-no-50-04-05-2010-g/orden+georg_len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5143500"/>
            <a:ext cx="2571750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2000" t="-3000" r="-3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81380" y="0"/>
            <a:ext cx="209121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Viki.rdf.ru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Источники информации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24450"/>
          </a:xfrm>
        </p:spPr>
        <p:txBody>
          <a:bodyPr>
            <a:normAutofit fontScale="55000" lnSpcReduction="2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2"/>
              </a:rPr>
              <a:t>http://img13.nnm.ru/6/b/5/e/b/266df251355b5d02f36a4bd2168_prev.jpg</a:t>
            </a:r>
            <a:r>
              <a:rPr lang="ru-RU" sz="1600" dirty="0" smtClean="0"/>
              <a:t>  - «Я помню, я горжусь!»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3"/>
              </a:rPr>
              <a:t>http://ruslangoncharuk.clan.su/St.Georgeribbon2.jpg</a:t>
            </a:r>
            <a:r>
              <a:rPr lang="ru-RU" sz="1600" dirty="0" smtClean="0"/>
              <a:t>  -  как повязать ленточку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4"/>
              </a:rPr>
              <a:t>http://hdwallz.ru/wallpapers/originals/145/9_maya_den_pobedy_i_georgievskaya_le_1920x1200_4973.jpg</a:t>
            </a:r>
            <a:r>
              <a:rPr lang="ru-RU" sz="1600" dirty="0" smtClean="0"/>
              <a:t>  -  обои «9  мая День Победы»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5"/>
              </a:rPr>
              <a:t>http://content.foto.mail.ru/mail/lapochka_mashuly/_blogs/i-364.jpg</a:t>
            </a:r>
            <a:r>
              <a:rPr lang="ru-RU" sz="1600" dirty="0" smtClean="0"/>
              <a:t> -  обои «никто не забыт»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6"/>
              </a:rPr>
              <a:t>http://obrazovanie-guk.3dn.ru/New/0805101.jpg</a:t>
            </a:r>
            <a:r>
              <a:rPr lang="ru-RU" sz="1600" dirty="0" smtClean="0"/>
              <a:t> - обои «я помню, я горжусь»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7"/>
              </a:rPr>
              <a:t>http://zorile.ro/ro/images/stories/eto.jpg</a:t>
            </a:r>
            <a:r>
              <a:rPr lang="ru-RU" sz="1600" dirty="0" smtClean="0"/>
              <a:t> - обои «это нужно не мёртвым, это нужно живым»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8"/>
              </a:rPr>
              <a:t>http://img0.liveinternet.ru/images/attach/b/2/24/439/24439980_1945_41.jpg</a:t>
            </a:r>
            <a:r>
              <a:rPr lang="ru-RU" sz="1600" dirty="0" smtClean="0"/>
              <a:t> - «салют над Москвой»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9"/>
              </a:rPr>
              <a:t>http://stat17.privet.ru/lr/091372548020fb1e9c9d4fdc1fdd623e</a:t>
            </a:r>
            <a:r>
              <a:rPr lang="ru-RU" sz="1600" dirty="0" smtClean="0"/>
              <a:t>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10"/>
              </a:rPr>
              <a:t>http://stat18.privet.ru/lr/0a12e8376208d171663a0702984215f3</a:t>
            </a:r>
            <a:r>
              <a:rPr lang="ru-RU" sz="1600" dirty="0" smtClean="0"/>
              <a:t> 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11"/>
              </a:rPr>
              <a:t>http://s44.radikal.ru/i103/0905/f0/75d836ce5e30.jpg</a:t>
            </a:r>
            <a:r>
              <a:rPr lang="ru-RU" sz="1600" dirty="0" smtClean="0"/>
              <a:t> 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12"/>
              </a:rPr>
              <a:t>http://img.nr2.ru/pict/arts1/06/57/65752.jpg</a:t>
            </a:r>
            <a:r>
              <a:rPr lang="ru-RU" sz="1600" dirty="0" smtClean="0"/>
              <a:t> 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 smtClean="0">
                <a:hlinkClick r:id="rId13"/>
              </a:rPr>
              <a:t>http://www.from-ua.com/upload/16ec105fa766e56.jpg</a:t>
            </a:r>
            <a:r>
              <a:rPr lang="ru-RU" sz="1600" dirty="0" smtClean="0"/>
              <a:t> - акция «Георгиевская лента»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4"/>
              </a:rPr>
              <a:t>http://gorod.dp.ua/photo/2007/k/kravchenko_valery/Veterany.jpg</a:t>
            </a:r>
            <a:r>
              <a:rPr lang="ru-RU" dirty="0" smtClean="0"/>
              <a:t>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5"/>
              </a:rPr>
              <a:t>http://www.yuga.ru/media/voina_glavnaja.jpg</a:t>
            </a:r>
            <a:r>
              <a:rPr lang="ru-RU" dirty="0" smtClean="0"/>
              <a:t>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6"/>
              </a:rPr>
              <a:t>http://stat18.privet.ru/lr/0a12af6be85c091901562c4307381125</a:t>
            </a:r>
            <a:r>
              <a:rPr lang="ru-RU" dirty="0" smtClean="0"/>
              <a:t>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7"/>
              </a:rPr>
              <a:t>http://im6-tub.yandex.net/i?id=102251588-10-24</a:t>
            </a:r>
            <a:r>
              <a:rPr lang="ru-RU" dirty="0" smtClean="0"/>
              <a:t>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8"/>
              </a:rPr>
              <a:t>http://stat18.privet.ru/lr/0a12a7390cad4ab1d5a3118a9f1877fa</a:t>
            </a:r>
            <a:r>
              <a:rPr lang="ru-RU" dirty="0" smtClean="0"/>
              <a:t>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9"/>
              </a:rPr>
              <a:t>http://komionline.ru/images/pobeda2009_06.jpg</a:t>
            </a:r>
            <a:r>
              <a:rPr lang="ru-RU" dirty="0" smtClean="0"/>
              <a:t>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 </a:t>
            </a:r>
            <a:r>
              <a:rPr lang="en-US" dirty="0" smtClean="0">
                <a:hlinkClick r:id="rId20"/>
              </a:rPr>
              <a:t>http://russianwinter.rian.ru/images/3996/42/39964253.jpg</a:t>
            </a:r>
            <a:r>
              <a:rPr lang="ru-RU" dirty="0" smtClean="0"/>
              <a:t>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21"/>
              </a:rPr>
              <a:t>http://www.perekop.info/wp-content/uploads/victory-day-2008.jpg</a:t>
            </a:r>
            <a:r>
              <a:rPr lang="ru-RU" dirty="0" smtClean="0"/>
              <a:t>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22"/>
              </a:rPr>
              <a:t>http://de.trinixy.ru/pics3/20080508/victory_19.jpg</a:t>
            </a:r>
            <a:r>
              <a:rPr lang="ru-RU" dirty="0" smtClean="0"/>
              <a:t> -  праздник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23"/>
              </a:rPr>
              <a:t>http://i053.radikal.ru/1005/48/717a3431e4a3.jpg</a:t>
            </a:r>
            <a:r>
              <a:rPr lang="ru-RU" dirty="0" smtClean="0"/>
              <a:t> - праздник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Источники информации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2"/>
              </a:rPr>
              <a:t>http://s06.radikal.ru/i179/1005/99/847403873a50.jpg</a:t>
            </a:r>
            <a:r>
              <a:rPr lang="ru-RU" dirty="0" smtClean="0"/>
              <a:t>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3"/>
              </a:rPr>
              <a:t>http://s48.radikal.ru/i120/0905/1d/088162170019.jpg</a:t>
            </a:r>
            <a:r>
              <a:rPr lang="ru-RU" dirty="0" smtClean="0"/>
              <a:t> 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4"/>
              </a:rPr>
              <a:t>http://www.nezabarom.ua/UserFiles/Image/KHARKOV/9%20may.jpg</a:t>
            </a:r>
            <a:r>
              <a:rPr lang="ru-RU" dirty="0" smtClean="0"/>
              <a:t> - ветераны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5"/>
              </a:rPr>
              <a:t>http://s50.radikal.ru/i127/0908/6f/8e63316d7048.jpg</a:t>
            </a:r>
            <a:r>
              <a:rPr lang="ru-RU" dirty="0" smtClean="0"/>
              <a:t> - День Победы у Рейхстага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6"/>
              </a:rPr>
              <a:t>http://yav.oren.ru/arhiv/-asnenskij-vestnik-no-50-04-05-2010-g/orden+georg_lenta.jpg</a:t>
            </a:r>
            <a:r>
              <a:rPr lang="ru-RU" dirty="0" smtClean="0"/>
              <a:t> – Георгиевская лента с Орденом Победы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7"/>
              </a:rPr>
              <a:t>http://www.youla-la.com/42619_20080424100238.jpg</a:t>
            </a:r>
            <a:r>
              <a:rPr lang="ru-RU" dirty="0" smtClean="0"/>
              <a:t> - бантик из Георгиевской ленты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8"/>
              </a:rPr>
              <a:t>http://www.ales.spb.ru/images/georg-lentochka.jpg</a:t>
            </a:r>
            <a:r>
              <a:rPr lang="ru-RU" dirty="0" smtClean="0"/>
              <a:t> - обои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>
                <a:hlinkClick r:id="rId9"/>
              </a:rPr>
              <a:t>http://cs9947.vkontakte.ru/g14689964/a_7d0d4691.jpg</a:t>
            </a:r>
            <a:r>
              <a:rPr lang="ru-RU" sz="2800" dirty="0" smtClean="0"/>
              <a:t> - логотип «Наши»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>
                <a:hlinkClick r:id="rId10"/>
              </a:rPr>
              <a:t>http://srs-market.ru/data/student.png</a:t>
            </a:r>
            <a:r>
              <a:rPr lang="ru-RU" sz="2800" dirty="0" smtClean="0"/>
              <a:t> - логотип «Студенческая община»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>
                <a:hlinkClick r:id="rId11"/>
              </a:rPr>
              <a:t>http://i.focus.ua/img/a/4/6/43864.gif?1244624377</a:t>
            </a:r>
            <a:r>
              <a:rPr lang="ru-RU" sz="2800" dirty="0" smtClean="0"/>
              <a:t> – логотип «РИА новости»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>
                <a:hlinkClick r:id="rId12"/>
              </a:rPr>
              <a:t>http://demiart.ru/forum/uploads7/post-1800122-1298457329.jpg</a:t>
            </a:r>
            <a:r>
              <a:rPr lang="ru-RU" sz="2800" dirty="0" smtClean="0"/>
              <a:t> - обои орден Победы на Георгиевской ленте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>
                <a:hlinkClick r:id="rId13"/>
              </a:rPr>
              <a:t>http://dic.academic.ru/pictures/wiki/files/66/Boris_Yeltsin-2.jpg</a:t>
            </a:r>
            <a:r>
              <a:rPr lang="ru-RU" sz="2800" dirty="0" smtClean="0"/>
              <a:t> - </a:t>
            </a:r>
            <a:r>
              <a:rPr lang="ru-RU" sz="2800" dirty="0" err="1" smtClean="0"/>
              <a:t>Ельцын</a:t>
            </a:r>
            <a:endParaRPr lang="ru-RU" sz="2800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>
                <a:hlinkClick r:id="rId14"/>
              </a:rPr>
              <a:t>http://i012.radikal.ru/0805/e7/8eaa8dbae0ee.jpg</a:t>
            </a:r>
            <a:r>
              <a:rPr lang="ru-RU" sz="2800" dirty="0" smtClean="0"/>
              <a:t> - Георгиевский крест, знак отличия ордена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>
                <a:hlinkClick r:id="rId15"/>
              </a:rPr>
              <a:t>http://festival.1september.ru/files/articles/50/5061/506138/img2.jpg</a:t>
            </a:r>
            <a:r>
              <a:rPr lang="ru-RU" sz="2800" dirty="0" smtClean="0"/>
              <a:t> орден Св. Георгия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>
                <a:hlinkClick r:id="rId16"/>
              </a:rPr>
              <a:t>http://www.shop-for-man.ru/upload/iblock/919/9195b2db8344b5e3403610bae668fb4d.jpg</a:t>
            </a:r>
            <a:r>
              <a:rPr lang="ru-RU" sz="2800" dirty="0" smtClean="0"/>
              <a:t> - награда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>
                <a:hlinkClick r:id="rId17"/>
              </a:rPr>
              <a:t>http://orden-pobeda.ru/pic/8b.jpg</a:t>
            </a:r>
            <a:r>
              <a:rPr lang="ru-RU" sz="2800" dirty="0" smtClean="0"/>
              <a:t> - награда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 smtClean="0">
                <a:hlinkClick r:id="rId18"/>
              </a:rPr>
              <a:t>http://www.aif.ru/application/public/dontknow/283/97a305eb5bf20bc5c193c1ef09755f5f_big.jpg</a:t>
            </a:r>
            <a:r>
              <a:rPr lang="ru-RU" sz="2800" dirty="0" smtClean="0"/>
              <a:t> - ордена Славы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Источники информации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95888"/>
          </a:xfrm>
        </p:spPr>
        <p:txBody>
          <a:bodyPr>
            <a:normAutofit fontScale="47500" lnSpcReduction="2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000" dirty="0" smtClean="0">
                <a:hlinkClick r:id="rId2"/>
              </a:rPr>
              <a:t>http://s42.radikal.ru/i097/1005/11/32d87c07b0cd.jpg</a:t>
            </a:r>
            <a:r>
              <a:rPr lang="ru-RU" sz="3000" dirty="0" smtClean="0"/>
              <a:t> - лента на орденах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000" dirty="0" smtClean="0">
                <a:hlinkClick r:id="rId3"/>
              </a:rPr>
              <a:t>http://faleristika.net.ru/myalbum/photos/78.jpg</a:t>
            </a:r>
            <a:r>
              <a:rPr lang="ru-RU" sz="3000" dirty="0" smtClean="0"/>
              <a:t> широкая георгиевская лента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000" dirty="0" smtClean="0">
                <a:hlinkClick r:id="rId4"/>
              </a:rPr>
              <a:t>http://altfast.ru/uploads/posts/2008-05/1210287309_grglent01.gif</a:t>
            </a:r>
            <a:r>
              <a:rPr lang="ru-RU" sz="3000" dirty="0" smtClean="0"/>
              <a:t> - награждение широкой лентой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000" dirty="0" smtClean="0">
                <a:hlinkClick r:id="rId5"/>
              </a:rPr>
              <a:t>http://altfast.ru/uploads/posts/2008-05/1210287424_grglent03.gif</a:t>
            </a:r>
            <a:r>
              <a:rPr lang="ru-RU" sz="3000" dirty="0" smtClean="0"/>
              <a:t> - всадник с Георгиевским флагом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000" dirty="0" smtClean="0">
                <a:hlinkClick r:id="rId6"/>
              </a:rPr>
              <a:t>http://gorod.tomsk.ru/i/u/6283/ImperRjman_43.jpg</a:t>
            </a:r>
            <a:r>
              <a:rPr lang="ru-RU" sz="3000" dirty="0" smtClean="0"/>
              <a:t> - Александр </a:t>
            </a:r>
            <a:r>
              <a:rPr lang="en-US" sz="3000" dirty="0" smtClean="0"/>
              <a:t>II</a:t>
            </a:r>
            <a:endParaRPr lang="ru-RU" sz="3000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000" dirty="0" smtClean="0">
                <a:hlinkClick r:id="rId7"/>
              </a:rPr>
              <a:t>http://shkolazhizni.ru/img/content/i27/27329_or.jpg</a:t>
            </a:r>
            <a:r>
              <a:rPr lang="ru-RU" sz="3000" dirty="0" smtClean="0"/>
              <a:t> - лента на оружии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000" dirty="0" smtClean="0">
                <a:hlinkClick r:id="rId8"/>
              </a:rPr>
              <a:t>http://valenik.narod.ru/vsesvit/vidvs/n/n2/n2v3n2.jpg</a:t>
            </a:r>
            <a:r>
              <a:rPr lang="ru-RU" sz="3000" dirty="0" smtClean="0"/>
              <a:t> - Георгиевский флаг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000" dirty="0" smtClean="0">
                <a:hlinkClick r:id="rId9"/>
              </a:rPr>
              <a:t>http://www.museum.ru/1812/Library/Ermolov/pic/ermolov07l.jpg</a:t>
            </a:r>
            <a:r>
              <a:rPr lang="ru-RU" sz="3000" dirty="0" smtClean="0"/>
              <a:t> - А. п. Ермолов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000" dirty="0" smtClean="0">
                <a:hlinkClick r:id="rId10"/>
              </a:rPr>
              <a:t>http://www.rusawards.ru/russia/005%20stgeorgy/kutuzov.jpg</a:t>
            </a:r>
            <a:r>
              <a:rPr lang="ru-RU" sz="3000" dirty="0" smtClean="0"/>
              <a:t> - Кутузов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1"/>
              </a:rPr>
              <a:t>http://img.beta.rian.ru/images/16913/56/169135690.jpg</a:t>
            </a:r>
            <a:r>
              <a:rPr lang="ru-RU" dirty="0" smtClean="0"/>
              <a:t> - акция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2"/>
              </a:rPr>
              <a:t>http://www.molgvardia.ru/files/mg_regions/UAO_georgievska_lentochka_30_apr_1.JPG</a:t>
            </a:r>
            <a:r>
              <a:rPr lang="ru-RU" dirty="0" smtClean="0"/>
              <a:t> - акция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3"/>
              </a:rPr>
              <a:t>http://img.beta.rian.ru/images/22540/63/225406322.jpg</a:t>
            </a:r>
            <a:r>
              <a:rPr lang="ru-RU" dirty="0" smtClean="0"/>
              <a:t> - акция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4"/>
              </a:rPr>
              <a:t>http://www.sibagrogroup.ru/social-responsibility/georgievskaya-lentochka/img_5947-big.jpg</a:t>
            </a:r>
            <a:r>
              <a:rPr lang="ru-RU" dirty="0" smtClean="0"/>
              <a:t> - акция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5"/>
              </a:rPr>
              <a:t>http://blog.webmoskva.ru/img/pictures/wr_forum/3738735/img_3738735_0.jpg</a:t>
            </a:r>
            <a:r>
              <a:rPr lang="ru-RU" dirty="0" smtClean="0"/>
              <a:t> - акция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6"/>
              </a:rPr>
              <a:t>http://upload.wikimedia.org/wikipedia/commons/thumb/3/30/Dragonne_1.jpg/501px-Dragonne_1.jpg</a:t>
            </a:r>
            <a:r>
              <a:rPr lang="ru-RU" dirty="0" smtClean="0"/>
              <a:t> - темляк на оружии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7"/>
              </a:rPr>
              <a:t>http://upload.wikimedia.org/wikipedia/commons/thumb/e/e7/Kramskoy_Alexander_III.jpg/420px</a:t>
            </a:r>
            <a:r>
              <a:rPr lang="ru-RU" dirty="0" smtClean="0"/>
              <a:t> - Александр </a:t>
            </a:r>
            <a:r>
              <a:rPr lang="en-US" dirty="0" smtClean="0"/>
              <a:t>II</a:t>
            </a:r>
            <a:endParaRPr lang="ru-RU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8"/>
              </a:rPr>
              <a:t>http://shkolazhizni.ru/img/content/i27/27335_or.jpg</a:t>
            </a:r>
            <a:r>
              <a:rPr lang="ru-RU" dirty="0" smtClean="0"/>
              <a:t> - Георгиевский крест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19"/>
              </a:rPr>
              <a:t>http://www.rusawards.ru/russia/005%20stgeorgy/lenta.gif</a:t>
            </a:r>
            <a:r>
              <a:rPr lang="ru-RU" dirty="0" smtClean="0"/>
              <a:t> - Георгиевский крест на ленте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hlinkClick r:id="rId20"/>
              </a:rPr>
              <a:t>http://www.coollady.ru/puc/5/9maya/12.jpg</a:t>
            </a:r>
            <a:r>
              <a:rPr lang="ru-RU" dirty="0" smtClean="0"/>
              <a:t>  - фон слайда лента и цветы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1001</TotalTime>
  <Words>941</Words>
  <Application>Microsoft Office PowerPoint</Application>
  <PresentationFormat>Экран (4:3)</PresentationFormat>
  <Paragraphs>155</Paragraphs>
  <Slides>46</Slides>
  <Notes>0</Notes>
  <HiddenSlides>6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46</vt:i4>
      </vt:variant>
    </vt:vector>
  </HeadingPairs>
  <TitlesOfParts>
    <vt:vector size="54" baseType="lpstr">
      <vt:lpstr>Arial</vt:lpstr>
      <vt:lpstr>Wingdings 2</vt:lpstr>
      <vt:lpstr>Calibri</vt:lpstr>
      <vt:lpstr>Справедливость</vt:lpstr>
      <vt:lpstr>Справедливость</vt:lpstr>
      <vt:lpstr>Справедливость</vt:lpstr>
      <vt:lpstr>Справедливость</vt:lpstr>
      <vt:lpstr>Справедливость</vt:lpstr>
      <vt:lpstr>Слайд 1</vt:lpstr>
      <vt:lpstr>Слайд 2</vt:lpstr>
      <vt:lpstr>Слайд 3</vt:lpstr>
      <vt:lpstr>"тем, кои… отличили себя особливым каким мужественным поступком или подали мудрые и для нашей воинской службы полезные советы". </vt:lpstr>
      <vt:lpstr>Слайд 5</vt:lpstr>
      <vt:lpstr>Слайд 6</vt:lpstr>
      <vt:lpstr>Слайд 7</vt:lpstr>
      <vt:lpstr>Слайд 8</vt:lpstr>
      <vt:lpstr>Слова из приказа</vt:lpstr>
      <vt:lpstr>Слайд 10</vt:lpstr>
      <vt:lpstr>До конца существования русской императорской армии это награждение широкими Георгиевскими лентами оставалось единственным.</vt:lpstr>
      <vt:lpstr>Слайд 12</vt:lpstr>
      <vt:lpstr>Цвета ленты </vt:lpstr>
      <vt:lpstr>Слайд 14</vt:lpstr>
      <vt:lpstr>Слайд 15</vt:lpstr>
      <vt:lpstr>Затем георгиевская лента, подтверждая традиционные цвета российской воинской доблести, украсила многие солдатские и современные российские наградные медали и знаки.</vt:lpstr>
      <vt:lpstr>2 марта 1992 года Указом Президиума Верховного Совета РСФСР "О государственных наградах Российской Федерации" было принято решение о восстановлении российского военного ордена Святого Георгия и знака отличия. </vt:lpstr>
      <vt:lpstr>Ельцын Борис Николаевич  первый Президент России  на протяжении 1991 – 1999гг.</vt:lpstr>
      <vt:lpstr>  В 2005 году, в год 60-летия Победы,  по инициативе государственных информационных агентств и  молодежных движений  «Студенческая община», «НАШИ» и др., была задумана акция «Георгиевская ленточка»  </vt:lpstr>
      <vt:lpstr>Слайд 20</vt:lpstr>
      <vt:lpstr>Слайд 21</vt:lpstr>
      <vt:lpstr>Цели акции  «Георгиевская ленточка»</vt:lpstr>
      <vt:lpstr>Слайд 23</vt:lpstr>
      <vt:lpstr>С тех пор акция стала традиционной  и проводится ежегодно</vt:lpstr>
      <vt:lpstr>Лозунги акции «Георгиевская ленточка»</vt:lpstr>
      <vt:lpstr>Призыв акции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Источники информации</vt:lpstr>
      <vt:lpstr>Источники информации</vt:lpstr>
      <vt:lpstr>Источники информации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</cp:lastModifiedBy>
  <cp:revision>179</cp:revision>
  <dcterms:created xsi:type="dcterms:W3CDTF">2011-05-03T05:01:42Z</dcterms:created>
  <dcterms:modified xsi:type="dcterms:W3CDTF">2020-04-24T11:54:20Z</dcterms:modified>
</cp:coreProperties>
</file>